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A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E12F-33CB-4E19-B501-B11E02A8921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1EE-58E4-4D39-8030-899406BDE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E12F-33CB-4E19-B501-B11E02A8921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1EE-58E4-4D39-8030-899406BDE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E12F-33CB-4E19-B501-B11E02A8921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1EE-58E4-4D39-8030-899406BDE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E12F-33CB-4E19-B501-B11E02A8921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1EE-58E4-4D39-8030-899406BDE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E12F-33CB-4E19-B501-B11E02A8921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1EE-58E4-4D39-8030-899406BDE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E12F-33CB-4E19-B501-B11E02A8921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1EE-58E4-4D39-8030-899406BDE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E12F-33CB-4E19-B501-B11E02A8921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1EE-58E4-4D39-8030-899406BDE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E12F-33CB-4E19-B501-B11E02A8921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1EE-58E4-4D39-8030-899406BDE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E12F-33CB-4E19-B501-B11E02A8921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1EE-58E4-4D39-8030-899406BDE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E12F-33CB-4E19-B501-B11E02A8921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1EE-58E4-4D39-8030-899406BDE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E12F-33CB-4E19-B501-B11E02A8921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81EE-58E4-4D39-8030-899406BDE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E12F-33CB-4E19-B501-B11E02A89217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81EE-58E4-4D39-8030-899406BDE7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lnds.co/1gIOZh9" TargetMode="External"/><Relationship Id="rId2" Type="http://schemas.openxmlformats.org/officeDocument/2006/relationships/hyperlink" Target="http://blnds.co/1fryJf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endspace.com/lessons/cdIhttALwPWlJA" TargetMode="External"/><Relationship Id="rId5" Type="http://schemas.openxmlformats.org/officeDocument/2006/relationships/hyperlink" Target="https://www.blendspace.com/lessons/u78Rn9o1Mzkfew/holidays" TargetMode="External"/><Relationship Id="rId4" Type="http://schemas.openxmlformats.org/officeDocument/2006/relationships/hyperlink" Target="https://www.blendspace.com/lessons/c0um_cDi4GPlZw/essay-presentation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Oe3wKcJNLm4" TargetMode="External"/><Relationship Id="rId3" Type="http://schemas.openxmlformats.org/officeDocument/2006/relationships/hyperlink" Target="http://edtechtoolkit.wordpress.com/2014/02/07/instant-blended-learning-with-lesson-paths-and-blendspace/" TargetMode="External"/><Relationship Id="rId7" Type="http://schemas.openxmlformats.org/officeDocument/2006/relationships/hyperlink" Target="http://www.youtube.com/watch?v=D_5x3MW3p7A" TargetMode="External"/><Relationship Id="rId2" Type="http://schemas.openxmlformats.org/officeDocument/2006/relationships/hyperlink" Target="http://www.internetatschools.com/Articles/Editorial/Product-Reviews/Blendspace-94790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aQ_Mg3lSoew" TargetMode="External"/><Relationship Id="rId5" Type="http://schemas.openxmlformats.org/officeDocument/2006/relationships/hyperlink" Target="https://docs.google.com/document/d/17SJM9NQYcboxqXRmT1jlVtlkVsKnakN1O7pcT07WoKI/pub" TargetMode="External"/><Relationship Id="rId10" Type="http://schemas.openxmlformats.org/officeDocument/2006/relationships/hyperlink" Target="https://twitter.com/blendspace" TargetMode="External"/><Relationship Id="rId4" Type="http://schemas.openxmlformats.org/officeDocument/2006/relationships/hyperlink" Target="https://plus.google.com/113308251722940803418/posts/NX5UsyoHoBV" TargetMode="External"/><Relationship Id="rId9" Type="http://schemas.openxmlformats.org/officeDocument/2006/relationships/hyperlink" Target="https://www.facebook.com/blendspa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5%20Tips.mp4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leninka.ru/article/n/ispolzovanie-sovremennyh-uchebnyh-internet-resursov-v-obuchenii-inostrannomu-yazyku-i-kulture" TargetMode="External"/><Relationship Id="rId2" Type="http://schemas.openxmlformats.org/officeDocument/2006/relationships/hyperlink" Target="http://www.eidos.ru/journal/2008/0201-8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estival.1september.ru/articles/528297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lendspace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сервиса </a:t>
            </a:r>
            <a:r>
              <a:rPr lang="en-US" dirty="0" smtClean="0"/>
              <a:t>Blendspace.com</a:t>
            </a:r>
            <a:r>
              <a:rPr lang="ru-RU" dirty="0" smtClean="0"/>
              <a:t> для создания дистанционных уроков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Салова С.А., </a:t>
            </a:r>
            <a:br>
              <a:rPr lang="ru-RU" dirty="0" smtClean="0"/>
            </a:br>
            <a:r>
              <a:rPr lang="ru-RU" dirty="0" smtClean="0"/>
              <a:t>преподаватель английского языка,</a:t>
            </a:r>
            <a:br>
              <a:rPr lang="ru-RU" dirty="0" smtClean="0"/>
            </a:br>
            <a:r>
              <a:rPr lang="ru-RU" b="1" cap="all" dirty="0"/>
              <a:t>ГБПОУ ИО </a:t>
            </a:r>
            <a:r>
              <a:rPr lang="ru-RU" b="1" cap="all" dirty="0" err="1" smtClean="0"/>
              <a:t>ИРКпо</a:t>
            </a:r>
            <a:endParaRPr lang="ru-RU" b="1" cap="all" dirty="0"/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 работы в сервисе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 smtClean="0"/>
              <a:t>На </a:t>
            </a:r>
            <a:r>
              <a:rPr lang="ru-RU" sz="2400" dirty="0"/>
              <a:t>экране Вы видите сетку, а каждая ячейки служит для хранения </a:t>
            </a:r>
            <a:r>
              <a:rPr lang="ru-RU" sz="2400" dirty="0" smtClean="0"/>
              <a:t>информации. </a:t>
            </a:r>
            <a:r>
              <a:rPr lang="ru-RU" sz="2400" dirty="0"/>
              <a:t>Эту информацию в сетку можно загружать 2-мя способами: через встроенные средства поиска (из </a:t>
            </a:r>
            <a:r>
              <a:rPr lang="ru-RU" sz="2400" dirty="0" err="1"/>
              <a:t>Google</a:t>
            </a:r>
            <a:r>
              <a:rPr lang="ru-RU" sz="2400" dirty="0"/>
              <a:t>, </a:t>
            </a:r>
            <a:r>
              <a:rPr lang="ru-RU" sz="2400" dirty="0" err="1"/>
              <a:t>YouTube</a:t>
            </a:r>
            <a:r>
              <a:rPr lang="ru-RU" sz="2400" dirty="0"/>
              <a:t>, </a:t>
            </a:r>
            <a:r>
              <a:rPr lang="ru-RU" sz="2400" dirty="0" err="1"/>
              <a:t>Flickr</a:t>
            </a:r>
            <a:r>
              <a:rPr lang="ru-RU" sz="2400" dirty="0"/>
              <a:t>, </a:t>
            </a:r>
            <a:r>
              <a:rPr lang="ru-RU" sz="2400" dirty="0" err="1"/>
              <a:t>Dropbox</a:t>
            </a:r>
            <a:r>
              <a:rPr lang="ru-RU" sz="2400" dirty="0"/>
              <a:t>) или с рабочего стола создателя ресурса.</a:t>
            </a:r>
          </a:p>
          <a:p>
            <a:endParaRPr lang="ru-RU" sz="2400" dirty="0"/>
          </a:p>
        </p:txBody>
      </p:sp>
      <p:pic>
        <p:nvPicPr>
          <p:cNvPr id="4" name="Рисунок 3" descr="http://2.bp.blogspot.com/-J0_AjkVNESc/UzV0em61OxI/AAAAAAAAAW0/2MRerDjTLfU/s1600/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357562"/>
            <a:ext cx="77867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гнутая вправо стрелка 4"/>
          <p:cNvSpPr/>
          <p:nvPr/>
        </p:nvSpPr>
        <p:spPr>
          <a:xfrm>
            <a:off x="8572528" y="2276872"/>
            <a:ext cx="391960" cy="2232248"/>
          </a:xfrm>
          <a:prstGeom prst="curvedLef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8604448" y="2708920"/>
            <a:ext cx="391960" cy="3168352"/>
          </a:xfrm>
          <a:prstGeom prst="curvedLef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44408" y="3645024"/>
            <a:ext cx="328120" cy="2016224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 работы в сервисе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/>
              <a:t>Чтобы добавить текст, «кликните» по иконке с большой буквой «Т» (</a:t>
            </a:r>
            <a:r>
              <a:rPr lang="en-US" sz="2400" dirty="0"/>
              <a:t>Add Text</a:t>
            </a:r>
            <a:r>
              <a:rPr lang="ru-RU" sz="2400" dirty="0"/>
              <a:t>). Перед Вами появится новое окно для ввода текста с различными функциями редактирования. Чтобы закрыть это окно, нажмите синюю кнопку «</a:t>
            </a:r>
            <a:r>
              <a:rPr lang="en-US" sz="2400" dirty="0"/>
              <a:t>Done</a:t>
            </a:r>
            <a:r>
              <a:rPr lang="ru-RU" sz="2400" dirty="0"/>
              <a:t>» в нижнем правом углу.</a:t>
            </a:r>
          </a:p>
          <a:p>
            <a:pPr algn="just"/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t="16581"/>
          <a:stretch>
            <a:fillRect/>
          </a:stretch>
        </p:blipFill>
        <p:spPr bwMode="auto">
          <a:xfrm>
            <a:off x="1428728" y="3286124"/>
            <a:ext cx="654211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 работы в сервисе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4929222" cy="5643578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sz="2400" dirty="0"/>
              <a:t>Чтобы добавить тест, «кликните» по иконке «</a:t>
            </a:r>
            <a:r>
              <a:rPr lang="en-US" sz="2400" dirty="0"/>
              <a:t>Add Quiz</a:t>
            </a:r>
            <a:r>
              <a:rPr lang="ru-RU" sz="2400" dirty="0"/>
              <a:t>». В новом окне под цифрой 1 вводим вопрос и добавляем варианты ответов. </a:t>
            </a:r>
            <a:r>
              <a:rPr lang="ru-RU" sz="2400" dirty="0" smtClean="0"/>
              <a:t>Чтобы добавить вариант ответа нажмите на </a:t>
            </a:r>
            <a:r>
              <a:rPr lang="ru-RU" sz="2400" dirty="0"/>
              <a:t>«+» «Добавить ответ» (</a:t>
            </a:r>
            <a:r>
              <a:rPr lang="en-US" sz="2400" dirty="0"/>
              <a:t>Add Answer</a:t>
            </a:r>
            <a:r>
              <a:rPr lang="ru-RU" sz="2400" dirty="0" smtClean="0"/>
              <a:t>). </a:t>
            </a:r>
            <a:r>
              <a:rPr lang="ru-RU" sz="2400" dirty="0"/>
              <a:t>Не забудьте отметить верный вариант ответа, кликнув на кружочке слева от него. </a:t>
            </a:r>
            <a:endParaRPr lang="ru-RU" sz="2400" dirty="0" smtClean="0"/>
          </a:p>
          <a:p>
            <a:pPr lvl="0" algn="just"/>
            <a:r>
              <a:rPr lang="ru-RU" sz="2400" dirty="0" smtClean="0"/>
              <a:t>Добавляем </a:t>
            </a:r>
            <a:r>
              <a:rPr lang="ru-RU" sz="2400" dirty="0"/>
              <a:t>вопросы, кликнув на знак «+» «Добавить вопрос» (</a:t>
            </a:r>
            <a:r>
              <a:rPr lang="en-US" sz="2400" dirty="0"/>
              <a:t>Add Question</a:t>
            </a:r>
            <a:r>
              <a:rPr lang="ru-RU" sz="2400" dirty="0"/>
              <a:t>). </a:t>
            </a:r>
            <a:endParaRPr lang="ru-RU" sz="2400" dirty="0" smtClean="0"/>
          </a:p>
          <a:p>
            <a:pPr lvl="0" algn="just"/>
            <a:r>
              <a:rPr lang="ru-RU" sz="2400" dirty="0" smtClean="0"/>
              <a:t>Чтобы </a:t>
            </a:r>
            <a:r>
              <a:rPr lang="ru-RU" sz="2400" dirty="0"/>
              <a:t>закрыть окно, кликните синюю кнопку «Закончено» (</a:t>
            </a:r>
            <a:r>
              <a:rPr lang="en-US" sz="2400" dirty="0"/>
              <a:t>Done</a:t>
            </a:r>
            <a:r>
              <a:rPr lang="ru-RU" sz="2400" dirty="0"/>
              <a:t>)  в нижней правой части окна.</a:t>
            </a:r>
          </a:p>
          <a:p>
            <a:pPr algn="just"/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3543" r="22341"/>
          <a:stretch>
            <a:fillRect/>
          </a:stretch>
        </p:blipFill>
        <p:spPr bwMode="auto">
          <a:xfrm>
            <a:off x="5286380" y="1857364"/>
            <a:ext cx="364333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 работы в сервисе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357686" cy="497207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Любую ячейку можно редактировать. Наведите мышку на нужную ячейку, и перед Вами возникнет серая полоса с «</a:t>
            </a:r>
            <a:r>
              <a:rPr lang="ru-RU" sz="2400" dirty="0" err="1"/>
              <a:t>х</a:t>
            </a:r>
            <a:r>
              <a:rPr lang="ru-RU" sz="2400" dirty="0"/>
              <a:t>» «Удалить», значком «карандаш</a:t>
            </a:r>
            <a:r>
              <a:rPr lang="ru-RU" sz="2400" dirty="0" smtClean="0"/>
              <a:t>» -«Редактировать</a:t>
            </a:r>
            <a:r>
              <a:rPr lang="ru-RU" sz="2400" dirty="0"/>
              <a:t>» и лупой «Увеличить». Кроме того, слева посередине появится знак «+». Кликнув по нему, Вы можете добавить ячейку.</a:t>
            </a:r>
          </a:p>
          <a:p>
            <a:pPr algn="just"/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0759" t="50000" r="35569"/>
          <a:stretch>
            <a:fillRect/>
          </a:stretch>
        </p:blipFill>
        <p:spPr bwMode="auto">
          <a:xfrm>
            <a:off x="4786314" y="2428868"/>
            <a:ext cx="36433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4143372" y="3429000"/>
            <a:ext cx="1000132" cy="1000132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714744" y="3714752"/>
            <a:ext cx="4071966" cy="78581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357686" y="4071942"/>
            <a:ext cx="3786214" cy="57150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785918" y="3714752"/>
            <a:ext cx="3286148" cy="142876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 работы в сервисе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4186238" cy="5257800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dirty="0"/>
              <a:t>Чтобы поделиться своей разработкой, кликните </a:t>
            </a:r>
            <a:r>
              <a:rPr lang="ru-RU" dirty="0" smtClean="0"/>
              <a:t>по синей </a:t>
            </a:r>
            <a:r>
              <a:rPr lang="ru-RU" dirty="0"/>
              <a:t>кнопке «Поделиться»  (</a:t>
            </a:r>
            <a:r>
              <a:rPr lang="en-US" dirty="0"/>
              <a:t>Share</a:t>
            </a:r>
            <a:r>
              <a:rPr lang="ru-RU" dirty="0"/>
              <a:t>). Вы можете выложить ссылку (</a:t>
            </a:r>
            <a:r>
              <a:rPr lang="en-US" dirty="0"/>
              <a:t>Lesson Link</a:t>
            </a:r>
            <a:r>
              <a:rPr lang="ru-RU" dirty="0"/>
              <a:t>), получить код для встраивания (</a:t>
            </a:r>
            <a:r>
              <a:rPr lang="en-US" dirty="0"/>
              <a:t>Embed</a:t>
            </a:r>
            <a:r>
              <a:rPr lang="ru-RU" dirty="0"/>
              <a:t>) или кликнув по иконке </a:t>
            </a:r>
            <a:r>
              <a:rPr lang="ru-RU" dirty="0" err="1"/>
              <a:t>соцсети</a:t>
            </a:r>
            <a:r>
              <a:rPr lang="ru-RU" dirty="0"/>
              <a:t>, выложить напрямую.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3543" t="13638" r="23543" b="24332"/>
          <a:stretch>
            <a:fillRect/>
          </a:stretch>
        </p:blipFill>
        <p:spPr bwMode="auto">
          <a:xfrm>
            <a:off x="4714876" y="2214554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 работы в сервисе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" y="1428736"/>
            <a:ext cx="4900618" cy="5357850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/>
              <a:t>Вы можете сделать конспект урока доступным только для </a:t>
            </a:r>
            <a:r>
              <a:rPr lang="ru-RU" sz="2400" dirty="0" smtClean="0"/>
              <a:t>Вас, </a:t>
            </a:r>
            <a:r>
              <a:rPr lang="ru-RU" sz="2400" dirty="0"/>
              <a:t>для всех </a:t>
            </a:r>
            <a:r>
              <a:rPr lang="ru-RU" sz="2400" dirty="0" smtClean="0"/>
              <a:t> </a:t>
            </a:r>
            <a:r>
              <a:rPr lang="ru-RU" sz="2400" dirty="0"/>
              <a:t>или только для тех, у кого есть ссылка или код доступа (для студентов</a:t>
            </a:r>
            <a:r>
              <a:rPr lang="ru-RU" sz="2400" dirty="0" smtClean="0"/>
              <a:t>). </a:t>
            </a:r>
            <a:r>
              <a:rPr lang="ru-RU" sz="2400" dirty="0"/>
              <a:t>Кликните на «замок» и выберите. </a:t>
            </a:r>
            <a:endParaRPr lang="ru-RU" sz="2400" dirty="0" smtClean="0"/>
          </a:p>
          <a:p>
            <a:pPr lvl="0" algn="just"/>
            <a:r>
              <a:rPr lang="ru-RU" sz="2400" dirty="0" smtClean="0"/>
              <a:t>Вы </a:t>
            </a:r>
            <a:r>
              <a:rPr lang="ru-RU" sz="2400" dirty="0"/>
              <a:t>можете также ограничить возможность копирования Ваших ресурсов другими </a:t>
            </a:r>
            <a:r>
              <a:rPr lang="ru-RU" sz="2400" dirty="0" err="1" smtClean="0"/>
              <a:t>преподава-телями</a:t>
            </a:r>
            <a:r>
              <a:rPr lang="ru-RU" sz="2400" dirty="0"/>
              <a:t>. Они смогут копировать все </a:t>
            </a:r>
            <a:r>
              <a:rPr lang="ru-RU" sz="2400" dirty="0" smtClean="0"/>
              <a:t>ресурсы, </a:t>
            </a:r>
            <a:r>
              <a:rPr lang="ru-RU" sz="2400" dirty="0"/>
              <a:t>только общедоступные ресурсы </a:t>
            </a:r>
            <a:r>
              <a:rPr lang="ru-RU" sz="2400" dirty="0" smtClean="0"/>
              <a:t>(из сети </a:t>
            </a:r>
            <a:r>
              <a:rPr lang="ru-RU" sz="2400" dirty="0" err="1" smtClean="0"/>
              <a:t>Интренет</a:t>
            </a:r>
            <a:r>
              <a:rPr lang="ru-RU" sz="2400" dirty="0" smtClean="0"/>
              <a:t>), </a:t>
            </a:r>
            <a:r>
              <a:rPr lang="ru-RU" sz="2400" dirty="0"/>
              <a:t>либо запретить копирование 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4052" t="17112" r="23543" b="25137"/>
          <a:stretch>
            <a:fillRect/>
          </a:stretch>
        </p:blipFill>
        <p:spPr bwMode="auto">
          <a:xfrm>
            <a:off x="5357818" y="2428868"/>
            <a:ext cx="33575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1835696" y="2428868"/>
            <a:ext cx="4248472" cy="78410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896036" y="2069232"/>
            <a:ext cx="1188132" cy="129614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950042" y="2820922"/>
            <a:ext cx="1134126" cy="69685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815916" y="4149080"/>
            <a:ext cx="2268252" cy="122413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815916" y="4365104"/>
            <a:ext cx="2268252" cy="144016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483768" y="4653136"/>
            <a:ext cx="3600400" cy="187220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 работы в сервисе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/>
              <a:t>Кликнув по значку «домик» в левом верхнем углу, Вы вернетесь на свою страничку и можете создать класс. Список класса загружать не надо. Выберите возраст (дошкольники, 5 лет – </a:t>
            </a:r>
            <a:r>
              <a:rPr lang="en-US" sz="2400" dirty="0" err="1"/>
              <a:t>Kindergaarten</a:t>
            </a:r>
            <a:r>
              <a:rPr lang="ru-RU" sz="2400" dirty="0"/>
              <a:t>, К 1 – К 12 и старше - </a:t>
            </a:r>
            <a:r>
              <a:rPr lang="en-US" sz="2400" dirty="0"/>
              <a:t>Other</a:t>
            </a:r>
            <a:r>
              <a:rPr lang="ru-RU" sz="2400" dirty="0"/>
              <a:t>). </a:t>
            </a:r>
          </a:p>
          <a:p>
            <a:pPr algn="just"/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14686"/>
            <a:ext cx="5940425" cy="333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 работы в сервисе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115328" cy="2686056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/>
              <a:t>Введите </a:t>
            </a:r>
            <a:r>
              <a:rPr lang="ru-RU" dirty="0"/>
              <a:t>имя класса и нажмите на синюю кнопку «Добавить класс» (</a:t>
            </a:r>
            <a:r>
              <a:rPr lang="en-US" dirty="0"/>
              <a:t>Add Class</a:t>
            </a:r>
            <a:r>
              <a:rPr lang="ru-RU" dirty="0"/>
              <a:t>). Вы получите код доступа для этого класса (в зеленом квадратике) и ссылку для доступа студентов к уроку. Код доступа позволяет Вам </a:t>
            </a:r>
            <a:r>
              <a:rPr lang="ru-RU" dirty="0" smtClean="0"/>
              <a:t>открыть студентам доступ к определенным урокам.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15777" b="35027"/>
          <a:stretch>
            <a:fillRect/>
          </a:stretch>
        </p:blipFill>
        <p:spPr bwMode="auto">
          <a:xfrm>
            <a:off x="928662" y="4071942"/>
            <a:ext cx="73581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 работы в сервисе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pPr lvl="0"/>
            <a:r>
              <a:rPr lang="ru-RU" dirty="0"/>
              <a:t>Чтобы просмотреть действия студентов, кликните ссылку «</a:t>
            </a:r>
            <a:r>
              <a:rPr lang="en-US" dirty="0"/>
              <a:t>More</a:t>
            </a:r>
            <a:r>
              <a:rPr lang="ru-RU" dirty="0"/>
              <a:t>» справа от названия урока и выберите в выпадающем меню строку «</a:t>
            </a:r>
            <a:r>
              <a:rPr lang="en-US" dirty="0"/>
              <a:t>Track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14973"/>
          <a:stretch>
            <a:fillRect/>
          </a:stretch>
        </p:blipFill>
        <p:spPr bwMode="auto">
          <a:xfrm>
            <a:off x="1643042" y="3500438"/>
            <a:ext cx="5940425" cy="283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 работы в сервисе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Чтобы просмотреть результат отдельно по классу, выберите класс, кликнув по кнопке «Выберите класс» (</a:t>
            </a:r>
            <a:r>
              <a:rPr lang="en-US" dirty="0"/>
              <a:t>Choose a class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14973"/>
          <a:stretch>
            <a:fillRect/>
          </a:stretch>
        </p:blipFill>
        <p:spPr bwMode="auto">
          <a:xfrm>
            <a:off x="1643042" y="3303852"/>
            <a:ext cx="5940425" cy="283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429388" y="3571876"/>
            <a:ext cx="928694" cy="28575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Blendspace.com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сервис для визуальной организации учебных </a:t>
            </a:r>
            <a:r>
              <a:rPr lang="ru-RU" dirty="0" smtClean="0"/>
              <a:t>материалов; </a:t>
            </a:r>
          </a:p>
          <a:p>
            <a:r>
              <a:rPr lang="ru-RU" dirty="0" smtClean="0"/>
              <a:t>он </a:t>
            </a:r>
            <a:r>
              <a:rPr lang="ru-RU" dirty="0"/>
              <a:t>позволяет искать, копировать и хранить учебные материалы в одном </a:t>
            </a:r>
            <a:r>
              <a:rPr lang="ru-RU" dirty="0" smtClean="0"/>
              <a:t>месте;</a:t>
            </a:r>
          </a:p>
          <a:p>
            <a:r>
              <a:rPr lang="ru-RU" dirty="0"/>
              <a:t>о</a:t>
            </a:r>
            <a:r>
              <a:rPr lang="ru-RU" dirty="0" smtClean="0"/>
              <a:t>н позволяет </a:t>
            </a:r>
            <a:r>
              <a:rPr lang="ru-RU" dirty="0"/>
              <a:t>создавать и их основе уроки и делиться ими с коллегами.</a:t>
            </a:r>
          </a:p>
        </p:txBody>
      </p:sp>
      <p:pic>
        <p:nvPicPr>
          <p:cNvPr id="4" name="Рисунок 3" descr="14.png"/>
          <p:cNvPicPr>
            <a:picLocks noChangeAspect="1"/>
          </p:cNvPicPr>
          <p:nvPr/>
        </p:nvPicPr>
        <p:blipFill>
          <a:blip r:embed="rId2"/>
          <a:srcRect r="68869" b="90219"/>
          <a:stretch>
            <a:fillRect/>
          </a:stretch>
        </p:blipFill>
        <p:spPr>
          <a:xfrm>
            <a:off x="714348" y="1714488"/>
            <a:ext cx="2428892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Примеры </a:t>
            </a:r>
            <a:r>
              <a:rPr lang="ru-RU" b="1" dirty="0"/>
              <a:t>использования </a:t>
            </a:r>
            <a:r>
              <a:rPr lang="ru-RU" b="1" dirty="0" smtClean="0"/>
              <a:t>сервиса </a:t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образовательной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Мои </a:t>
            </a:r>
            <a:r>
              <a:rPr lang="ru-RU" b="1" dirty="0" smtClean="0"/>
              <a:t>разработки:</a:t>
            </a:r>
            <a:endParaRPr lang="ru-RU" dirty="0"/>
          </a:p>
          <a:p>
            <a:r>
              <a:rPr lang="ru-RU" dirty="0" smtClean="0"/>
              <a:t>Конспект </a:t>
            </a:r>
            <a:r>
              <a:rPr lang="ru-RU" dirty="0"/>
              <a:t>мультимедийного урока по теме «Жанры музыки» </a:t>
            </a:r>
            <a:r>
              <a:rPr lang="ru-RU" u="sng" dirty="0">
                <a:hlinkClick r:id="rId2"/>
              </a:rPr>
              <a:t>http://blnds.co/1fryJf4</a:t>
            </a:r>
            <a:r>
              <a:rPr lang="ru-RU" dirty="0"/>
              <a:t> </a:t>
            </a:r>
          </a:p>
          <a:p>
            <a:r>
              <a:rPr lang="ru-RU" dirty="0"/>
              <a:t>Конспект мультимедийного урока по теме «Средства массовой информации» </a:t>
            </a:r>
            <a:r>
              <a:rPr lang="ru-RU" u="sng" dirty="0">
                <a:hlinkClick r:id="rId3"/>
              </a:rPr>
              <a:t>http://blnds.co/1gIOZh9</a:t>
            </a:r>
            <a:r>
              <a:rPr lang="ru-RU" dirty="0"/>
              <a:t> </a:t>
            </a:r>
          </a:p>
          <a:p>
            <a:pPr>
              <a:buNone/>
            </a:pPr>
            <a:r>
              <a:rPr lang="ru-RU" b="1" dirty="0"/>
              <a:t>Мне понравилось:</a:t>
            </a:r>
            <a:endParaRPr lang="ru-RU" dirty="0"/>
          </a:p>
          <a:p>
            <a:r>
              <a:rPr lang="ru-RU" dirty="0"/>
              <a:t>Пособие по написанию эссе </a:t>
            </a:r>
            <a:r>
              <a:rPr lang="ru-RU" u="sng" dirty="0">
                <a:hlinkClick r:id="rId4"/>
              </a:rPr>
              <a:t>https://www.blendspace.com/lessons/c0um_cDi4GPlZw/essay-presentation</a:t>
            </a:r>
            <a:endParaRPr lang="ru-RU" dirty="0"/>
          </a:p>
          <a:p>
            <a:r>
              <a:rPr lang="ru-RU" dirty="0"/>
              <a:t>Материалы о праздновании дня Независимости в </a:t>
            </a:r>
            <a:r>
              <a:rPr lang="ru-RU" dirty="0" smtClean="0"/>
              <a:t>США </a:t>
            </a:r>
            <a:r>
              <a:rPr lang="ru-RU" u="sng" dirty="0" smtClean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</a:t>
            </a:r>
            <a:r>
              <a:rPr lang="ru-RU" u="sng" dirty="0" smtClean="0">
                <a:hlinkClick r:id="rId5"/>
              </a:rPr>
              <a:t>www.blendspace.com/lessons/u78Rn9o1Mzkfew/holidays</a:t>
            </a:r>
            <a:endParaRPr lang="ru-RU" u="sng" dirty="0" smtClean="0"/>
          </a:p>
          <a:p>
            <a:r>
              <a:rPr lang="ru-RU" dirty="0"/>
              <a:t>Маяковский "Хорошее </a:t>
            </a:r>
            <a:r>
              <a:rPr lang="ru-RU"/>
              <a:t>отношение </a:t>
            </a:r>
            <a:r>
              <a:rPr lang="ru-RU" smtClean="0"/>
              <a:t>к лошадям« </a:t>
            </a:r>
            <a:r>
              <a:rPr lang="en-US" smtClean="0">
                <a:hlinkClick r:id="rId6"/>
              </a:rPr>
              <a:t>https</a:t>
            </a:r>
            <a:r>
              <a:rPr lang="en-US" dirty="0" smtClean="0">
                <a:hlinkClick r:id="rId6"/>
              </a:rPr>
              <a:t>://www.blendspace.com/lessons/cdIhttALwPWlJA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Справочные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Статьи: электронный журнал </a:t>
            </a:r>
            <a:r>
              <a:rPr lang="en-US" dirty="0" err="1" smtClean="0"/>
              <a:t>InternetSchools</a:t>
            </a:r>
            <a:r>
              <a:rPr lang="en-US" dirty="0" smtClean="0"/>
              <a:t> </a:t>
            </a:r>
            <a:r>
              <a:rPr lang="ru-RU" dirty="0" smtClean="0"/>
              <a:t>(на английском) </a:t>
            </a:r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://www.internetatschools.com/Articles/Editorial/Product-Reviews/Blendspace-94790.aspx</a:t>
            </a:r>
            <a:r>
              <a:rPr lang="ru-RU" dirty="0"/>
              <a:t> </a:t>
            </a:r>
          </a:p>
          <a:p>
            <a:r>
              <a:rPr lang="ru-RU" dirty="0"/>
              <a:t>Блоги: </a:t>
            </a:r>
            <a:r>
              <a:rPr lang="ru-RU" u="sng" dirty="0">
                <a:hlinkClick r:id="rId3"/>
              </a:rPr>
              <a:t>http://edtechtoolkit.wordpress.com/2014/02/07/instant-blended-learning-with-lesson-paths-and-blendspace/</a:t>
            </a:r>
            <a:r>
              <a:rPr lang="ru-RU" dirty="0"/>
              <a:t>, </a:t>
            </a:r>
            <a:r>
              <a:rPr lang="ru-RU" u="sng" dirty="0">
                <a:hlinkClick r:id="rId4"/>
              </a:rPr>
              <a:t>https://plus.google.com/113308251722940803418/posts/NX5UsyoHoBV</a:t>
            </a:r>
            <a:r>
              <a:rPr lang="ru-RU" dirty="0"/>
              <a:t>, </a:t>
            </a:r>
          </a:p>
          <a:p>
            <a:r>
              <a:rPr lang="en-US" dirty="0"/>
              <a:t>Google Docs: </a:t>
            </a:r>
            <a:r>
              <a:rPr lang="en-US" u="sng" dirty="0">
                <a:hlinkClick r:id="rId5"/>
              </a:rPr>
              <a:t>https://</a:t>
            </a:r>
            <a:r>
              <a:rPr lang="en-US" u="sng" dirty="0" smtClean="0">
                <a:hlinkClick r:id="rId5"/>
              </a:rPr>
              <a:t>docs.google.com/document/d/17SJM9NQYcboxqXRmT1jlVtlkVsKnakN1O7pcT07WoKI/pub</a:t>
            </a:r>
            <a:r>
              <a:rPr lang="en-US" u="sng" dirty="0" smtClean="0"/>
              <a:t> </a:t>
            </a:r>
            <a:endParaRPr lang="ru-RU" dirty="0"/>
          </a:p>
          <a:p>
            <a:r>
              <a:rPr lang="en-US" dirty="0" err="1"/>
              <a:t>Youtube</a:t>
            </a:r>
            <a:r>
              <a:rPr lang="en-US" dirty="0"/>
              <a:t>: </a:t>
            </a:r>
            <a:r>
              <a:rPr lang="en-US" u="sng" dirty="0">
                <a:hlinkClick r:id="rId6"/>
              </a:rPr>
              <a:t>http://www.youtube.com/watch?v=aQ_Mg3lSoew</a:t>
            </a:r>
            <a:r>
              <a:rPr lang="en-US" dirty="0"/>
              <a:t>, </a:t>
            </a:r>
            <a:r>
              <a:rPr lang="en-US" u="sng" dirty="0">
                <a:hlinkClick r:id="rId7"/>
              </a:rPr>
              <a:t>http://www.youtube.com/watch?v=D_5x3MW3p7A</a:t>
            </a:r>
            <a:r>
              <a:rPr lang="en-US" dirty="0"/>
              <a:t>, </a:t>
            </a:r>
            <a:r>
              <a:rPr lang="en-US" u="sng" dirty="0">
                <a:hlinkClick r:id="rId8"/>
              </a:rPr>
              <a:t>http://www.youtube.com/watch?v=Oe3wKcJNLm4</a:t>
            </a:r>
            <a:r>
              <a:rPr lang="en-US" dirty="0"/>
              <a:t>  </a:t>
            </a:r>
            <a:endParaRPr lang="ru-RU" dirty="0"/>
          </a:p>
          <a:p>
            <a:r>
              <a:rPr lang="ru-RU" dirty="0"/>
              <a:t>Сайты </a:t>
            </a:r>
            <a:r>
              <a:rPr lang="ru-RU" u="sng" dirty="0">
                <a:hlinkClick r:id="rId9"/>
              </a:rPr>
              <a:t>https://www.facebook.com/blendspace</a:t>
            </a:r>
            <a:r>
              <a:rPr lang="ru-RU" dirty="0"/>
              <a:t>, </a:t>
            </a:r>
            <a:r>
              <a:rPr lang="ru-RU" u="sng" dirty="0">
                <a:hlinkClick r:id="rId10"/>
              </a:rPr>
              <a:t>https://twitter.com/blendspace</a:t>
            </a: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сервиса</a:t>
            </a:r>
            <a:endParaRPr lang="ru-RU" dirty="0"/>
          </a:p>
        </p:txBody>
      </p:sp>
      <p:pic>
        <p:nvPicPr>
          <p:cNvPr id="5" name="5 Tip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  <p:sp>
        <p:nvSpPr>
          <p:cNvPr id="6" name="TextBox 5"/>
          <p:cNvSpPr txBox="1"/>
          <p:nvPr/>
        </p:nvSpPr>
        <p:spPr>
          <a:xfrm>
            <a:off x="611560" y="119675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5" action="ppaction://hlinkfile"/>
              </a:rPr>
              <a:t>Ссылка на видео </a:t>
            </a:r>
            <a:r>
              <a:rPr lang="ru-RU" dirty="0" smtClean="0"/>
              <a:t>(если не запускается автоматически в презентации)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можно создавать при помощи выбранного сервиса?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конспект </a:t>
            </a:r>
            <a:r>
              <a:rPr lang="ru-RU" dirty="0"/>
              <a:t>мультимедийного занятия;</a:t>
            </a:r>
          </a:p>
          <a:p>
            <a:pPr lvl="0"/>
            <a:r>
              <a:rPr lang="ru-RU" dirty="0"/>
              <a:t>справочные материалы для самостоятельной работы студентов;</a:t>
            </a:r>
          </a:p>
          <a:p>
            <a:pPr lvl="0"/>
            <a:r>
              <a:rPr lang="en-US" dirty="0">
                <a:hlinkClick r:id="rId2"/>
              </a:rPr>
              <a:t>Treasure Hunt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en-US" dirty="0">
                <a:hlinkClick r:id="rId3"/>
              </a:rPr>
              <a:t>Subject Sampler</a:t>
            </a:r>
            <a:r>
              <a:rPr lang="en-US" dirty="0"/>
              <a:t>; </a:t>
            </a:r>
            <a:endParaRPr lang="ru-RU" dirty="0"/>
          </a:p>
          <a:p>
            <a:pPr lvl="0"/>
            <a:r>
              <a:rPr lang="en-US" dirty="0">
                <a:hlinkClick r:id="rId4"/>
              </a:rPr>
              <a:t>Web Quest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ru-RU" dirty="0"/>
              <a:t>создать виртуальную доску объявлений, поместив ее на сайте школы;</a:t>
            </a:r>
          </a:p>
          <a:p>
            <a:pPr lvl="0"/>
            <a:r>
              <a:rPr lang="ru-RU" dirty="0"/>
              <a:t>из отдельных уроков создать методическое пособие по дисциплине (для дистанционного обучения).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182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Какие можно давать задания учащимся для выполнения в этом сервисе?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17747"/>
            <a:ext cx="8229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изучить выложенные </a:t>
            </a:r>
            <a:r>
              <a:rPr lang="ru-RU" dirty="0"/>
              <a:t>материалы </a:t>
            </a:r>
            <a:r>
              <a:rPr lang="ru-RU" dirty="0" smtClean="0"/>
              <a:t>и </a:t>
            </a:r>
            <a:r>
              <a:rPr lang="ru-RU" dirty="0"/>
              <a:t>ответить на </a:t>
            </a:r>
            <a:r>
              <a:rPr lang="ru-RU" dirty="0" smtClean="0"/>
              <a:t>вопросы/ задать собственные и т.д.;</a:t>
            </a:r>
            <a:endParaRPr lang="ru-RU" dirty="0"/>
          </a:p>
          <a:p>
            <a:pPr lvl="0"/>
            <a:r>
              <a:rPr lang="ru-RU" dirty="0"/>
              <a:t>просмотреть </a:t>
            </a:r>
            <a:r>
              <a:rPr lang="ru-RU" dirty="0" smtClean="0"/>
              <a:t>видео-сюжет/ прослушать аудио-файл </a:t>
            </a:r>
            <a:r>
              <a:rPr lang="ru-RU" dirty="0"/>
              <a:t>и выполнить по нему задания;</a:t>
            </a:r>
          </a:p>
          <a:p>
            <a:pPr lvl="0"/>
            <a:r>
              <a:rPr lang="ru-RU" dirty="0"/>
              <a:t>пройти </a:t>
            </a:r>
            <a:r>
              <a:rPr lang="ru-RU" dirty="0" smtClean="0"/>
              <a:t>тестирование (с помощью встроенного теста либо с привлечением внешнего ресурса);</a:t>
            </a:r>
            <a:endParaRPr lang="ru-RU" dirty="0"/>
          </a:p>
          <a:p>
            <a:pPr lvl="0"/>
            <a:r>
              <a:rPr lang="ru-RU" dirty="0"/>
              <a:t>оценить материалы урока (в свободной форме или по алгоритму (в комментариях), либо просто нажав на кнопку «нравится»).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Алгоритм работы в сервисе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ru-RU" sz="2800" dirty="0" smtClean="0"/>
              <a:t>Заходим </a:t>
            </a:r>
            <a:r>
              <a:rPr lang="ru-RU" sz="2800" dirty="0"/>
              <a:t>по ссылке </a:t>
            </a:r>
            <a:r>
              <a:rPr lang="ru-RU" sz="2800" u="sng" dirty="0">
                <a:hlinkClick r:id="rId2"/>
              </a:rPr>
              <a:t>https://www.blendspace.com/</a:t>
            </a:r>
            <a:r>
              <a:rPr lang="ru-RU" sz="2800" dirty="0"/>
              <a:t> </a:t>
            </a:r>
          </a:p>
          <a:p>
            <a:pPr marL="514350" lvl="0" indent="-514350" algn="just">
              <a:buNone/>
            </a:pPr>
            <a:r>
              <a:rPr lang="ru-RU" sz="2800" dirty="0" smtClean="0"/>
              <a:t>На «домашней странице» </a:t>
            </a:r>
            <a:r>
              <a:rPr lang="ru-RU" sz="2800" dirty="0"/>
              <a:t>нажимаем на </a:t>
            </a:r>
            <a:r>
              <a:rPr lang="ru-RU" sz="2800" dirty="0" smtClean="0"/>
              <a:t>синюю</a:t>
            </a:r>
          </a:p>
          <a:p>
            <a:pPr marL="514350" lvl="0" indent="-514350" algn="just">
              <a:buNone/>
            </a:pPr>
            <a:r>
              <a:rPr lang="ru-RU" sz="2800" dirty="0" smtClean="0"/>
              <a:t>кнопку </a:t>
            </a:r>
            <a:r>
              <a:rPr lang="ru-RU" sz="2800" dirty="0"/>
              <a:t>«Зарегистрироваться» (</a:t>
            </a:r>
            <a:r>
              <a:rPr lang="en-US" sz="2800" dirty="0"/>
              <a:t>Sign up)</a:t>
            </a:r>
            <a:r>
              <a:rPr lang="ru-RU" sz="2800" dirty="0" smtClean="0"/>
              <a:t>.</a:t>
            </a:r>
          </a:p>
          <a:p>
            <a:pPr marL="514350" lvl="0" indent="-514350" algn="just">
              <a:buNone/>
            </a:pPr>
            <a:endParaRPr lang="ru-RU" sz="2800" dirty="0"/>
          </a:p>
          <a:p>
            <a:pPr marL="514350" indent="-514350">
              <a:buNone/>
            </a:pP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3848" t="15385" r="4276" b="33618"/>
          <a:stretch>
            <a:fillRect/>
          </a:stretch>
        </p:blipFill>
        <p:spPr bwMode="auto">
          <a:xfrm>
            <a:off x="1857356" y="3357562"/>
            <a:ext cx="60722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143768" y="3429000"/>
            <a:ext cx="71438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 работы в сервисе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ru-RU" sz="2800" dirty="0"/>
              <a:t>Переходим на страничку выбора доступа в </a:t>
            </a:r>
            <a:r>
              <a:rPr lang="ru-RU" sz="2800" dirty="0" smtClean="0"/>
              <a:t>качестве</a:t>
            </a:r>
          </a:p>
          <a:p>
            <a:pPr marL="514350" lvl="0" indent="-514350">
              <a:buNone/>
            </a:pPr>
            <a:r>
              <a:rPr lang="ru-RU" sz="2800" dirty="0" smtClean="0"/>
              <a:t>учителя </a:t>
            </a:r>
            <a:r>
              <a:rPr lang="ru-RU" sz="2800" dirty="0"/>
              <a:t>либо ученика.</a:t>
            </a:r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7157" t="14815" r="16622" b="26496"/>
          <a:stretch>
            <a:fillRect/>
          </a:stretch>
        </p:blipFill>
        <p:spPr bwMode="auto">
          <a:xfrm>
            <a:off x="2214546" y="3071810"/>
            <a:ext cx="4786346" cy="2928958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Овал 4"/>
          <p:cNvSpPr/>
          <p:nvPr/>
        </p:nvSpPr>
        <p:spPr>
          <a:xfrm>
            <a:off x="2428860" y="4214818"/>
            <a:ext cx="2143140" cy="1714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b="1" dirty="0" smtClean="0"/>
              <a:t>Алгоритм работы в сервисе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5043494" cy="5500726"/>
          </a:xfrm>
        </p:spPr>
        <p:txBody>
          <a:bodyPr>
            <a:normAutofit/>
          </a:bodyPr>
          <a:lstStyle/>
          <a:p>
            <a:pPr lvl="0" algn="just"/>
            <a:r>
              <a:rPr lang="ru-RU" sz="2800" dirty="0"/>
              <a:t>На странице регистрации вводим имя, фамилию, адрес электронной почты, пароль и «</a:t>
            </a:r>
            <a:r>
              <a:rPr lang="ru-RU" sz="2800" dirty="0" err="1"/>
              <a:t>кликаем</a:t>
            </a:r>
            <a:r>
              <a:rPr lang="ru-RU" sz="2800" dirty="0"/>
              <a:t>» по синей кнопке </a:t>
            </a:r>
            <a:r>
              <a:rPr lang="ru-RU" sz="2800" dirty="0" smtClean="0"/>
              <a:t>«Регистрация».</a:t>
            </a:r>
          </a:p>
          <a:p>
            <a:pPr lvl="0" algn="just"/>
            <a:r>
              <a:rPr lang="ru-RU" sz="2800" dirty="0" smtClean="0"/>
              <a:t>Если </a:t>
            </a:r>
            <a:r>
              <a:rPr lang="ru-RU" sz="2800" dirty="0"/>
              <a:t>у Вас есть регистрация в </a:t>
            </a:r>
            <a:r>
              <a:rPr lang="en-US" sz="2800" dirty="0"/>
              <a:t>Google </a:t>
            </a:r>
            <a:r>
              <a:rPr lang="ru-RU" sz="2800" dirty="0"/>
              <a:t>или </a:t>
            </a:r>
            <a:r>
              <a:rPr lang="en-US" sz="2800" dirty="0" err="1"/>
              <a:t>Facebook</a:t>
            </a:r>
            <a:r>
              <a:rPr lang="ru-RU" sz="2800" dirty="0"/>
              <a:t>, можно зайти под этим именем.</a:t>
            </a:r>
          </a:p>
          <a:p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9663" t="15100" r="32336" b="11396"/>
          <a:stretch>
            <a:fillRect/>
          </a:stretch>
        </p:blipFill>
        <p:spPr bwMode="auto">
          <a:xfrm>
            <a:off x="5929322" y="2000240"/>
            <a:ext cx="2714644" cy="3643338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429388" y="3692727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имя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8082" y="3692727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фамилия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4000505"/>
            <a:ext cx="1068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e-mail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4335669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пароль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286116" y="3214686"/>
            <a:ext cx="3429024" cy="16430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ru-RU" b="1" dirty="0" smtClean="0"/>
              <a:t>Алгоритм работы в сервисе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ru-RU" sz="2400" dirty="0" smtClean="0"/>
              <a:t>Вы попадаете на свою страничку. С помощью иконок </a:t>
            </a:r>
            <a:r>
              <a:rPr lang="ru-RU" sz="2400" dirty="0"/>
              <a:t>на левой вертикальной панели можно:</a:t>
            </a:r>
          </a:p>
          <a:p>
            <a:pPr lvl="1" algn="just"/>
            <a:r>
              <a:rPr lang="ru-RU" sz="2400" dirty="0"/>
              <a:t>просмотреть уже созданные Вами или создать новый конспект мультимедийного занятия (</a:t>
            </a:r>
            <a:r>
              <a:rPr lang="en-US" sz="2400" dirty="0"/>
              <a:t>Lessons</a:t>
            </a:r>
            <a:r>
              <a:rPr lang="ru-RU" sz="2400" dirty="0"/>
              <a:t>);</a:t>
            </a:r>
          </a:p>
          <a:p>
            <a:pPr lvl="1" algn="just"/>
            <a:r>
              <a:rPr lang="ru-RU" sz="2400" dirty="0"/>
              <a:t>выбрать или создать класс (</a:t>
            </a:r>
            <a:r>
              <a:rPr lang="en-US" sz="2400" dirty="0"/>
              <a:t>Classes</a:t>
            </a:r>
            <a:r>
              <a:rPr lang="ru-RU" sz="2400" dirty="0"/>
              <a:t>);</a:t>
            </a:r>
          </a:p>
          <a:p>
            <a:pPr lvl="1" algn="just"/>
            <a:r>
              <a:rPr lang="ru-RU" sz="2400" dirty="0"/>
              <a:t>просмотреть </a:t>
            </a:r>
            <a:r>
              <a:rPr lang="ru-RU" sz="2400" dirty="0" smtClean="0"/>
              <a:t>конспекты </a:t>
            </a:r>
            <a:r>
              <a:rPr lang="ru-RU" sz="2400" dirty="0"/>
              <a:t>занятий, разработанные другими преподавателями.</a:t>
            </a:r>
          </a:p>
          <a:p>
            <a:pPr algn="just"/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15670" b="21652"/>
          <a:stretch>
            <a:fillRect/>
          </a:stretch>
        </p:blipFill>
        <p:spPr bwMode="auto">
          <a:xfrm>
            <a:off x="1000100" y="4143380"/>
            <a:ext cx="72152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гнутая влево стрелка 9"/>
          <p:cNvSpPr/>
          <p:nvPr/>
        </p:nvSpPr>
        <p:spPr>
          <a:xfrm>
            <a:off x="357158" y="2214554"/>
            <a:ext cx="571504" cy="25003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357158" y="3000372"/>
            <a:ext cx="571504" cy="2071702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357158" y="3429000"/>
            <a:ext cx="571504" cy="2071702"/>
          </a:xfrm>
          <a:prstGeom prst="curvedRightArrow">
            <a:avLst/>
          </a:prstGeom>
          <a:solidFill>
            <a:srgbClr val="FFFF00"/>
          </a:solidFill>
          <a:ln>
            <a:solidFill>
              <a:srgbClr val="BAA5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68" y="4572008"/>
            <a:ext cx="280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Создать новый урок</a:t>
            </a:r>
            <a:endParaRPr lang="ru-RU" sz="2400" dirty="0"/>
          </a:p>
        </p:txBody>
      </p:sp>
      <p:sp>
        <p:nvSpPr>
          <p:cNvPr id="16" name="Выгнутая вниз стрелка 15"/>
          <p:cNvSpPr/>
          <p:nvPr/>
        </p:nvSpPr>
        <p:spPr>
          <a:xfrm rot="227680" flipH="1">
            <a:off x="2000232" y="4929198"/>
            <a:ext cx="1785950" cy="285752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206</TotalTime>
  <Words>952</Words>
  <Application>Microsoft Office PowerPoint</Application>
  <PresentationFormat>Экран (4:3)</PresentationFormat>
  <Paragraphs>79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Использование сервиса Blendspace.com для создания дистанционных уроков</vt:lpstr>
      <vt:lpstr>Что такое Blendspace.com?</vt:lpstr>
      <vt:lpstr>Возможности сервиса</vt:lpstr>
      <vt:lpstr>Что можно создавать при помощи выбранного сервиса?  </vt:lpstr>
      <vt:lpstr>Какие можно давать задания учащимся для выполнения в этом сервисе? </vt:lpstr>
      <vt:lpstr>Алгоритм работы в сервисе</vt:lpstr>
      <vt:lpstr>Алгоритм работы в сервисе</vt:lpstr>
      <vt:lpstr>Алгоритм работы в сервисе</vt:lpstr>
      <vt:lpstr>Алгоритм работы в сервисе</vt:lpstr>
      <vt:lpstr>Алгоритм работы в сервисе</vt:lpstr>
      <vt:lpstr>Алгоритм работы в сервисе</vt:lpstr>
      <vt:lpstr>Алгоритм работы в сервисе</vt:lpstr>
      <vt:lpstr>Алгоритм работы в сервисе</vt:lpstr>
      <vt:lpstr>Алгоритм работы в сервисе</vt:lpstr>
      <vt:lpstr>Алгоритм работы в сервисе</vt:lpstr>
      <vt:lpstr>Алгоритм работы в сервисе</vt:lpstr>
      <vt:lpstr>Алгоритм работы в сервисе</vt:lpstr>
      <vt:lpstr>Алгоритм работы в сервисе</vt:lpstr>
      <vt:lpstr>Алгоритм работы в сервисе</vt:lpstr>
      <vt:lpstr>Примеры использования сервиса  в образовательной деятельности</vt:lpstr>
      <vt:lpstr>Справочные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сервиса Blendspace.com для создания дистанционных уроков</dc:title>
  <dc:creator>Админ</dc:creator>
  <cp:lastModifiedBy>Салова Светлана Александровна</cp:lastModifiedBy>
  <cp:revision>25</cp:revision>
  <dcterms:created xsi:type="dcterms:W3CDTF">2014-04-15T12:46:18Z</dcterms:created>
  <dcterms:modified xsi:type="dcterms:W3CDTF">2014-04-16T04:03:30Z</dcterms:modified>
</cp:coreProperties>
</file>