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67" r:id="rId6"/>
    <p:sldId id="268" r:id="rId7"/>
    <p:sldId id="261" r:id="rId8"/>
    <p:sldId id="262" r:id="rId9"/>
    <p:sldId id="263" r:id="rId10"/>
    <p:sldId id="265" r:id="rId11"/>
    <p:sldId id="270" r:id="rId12"/>
    <p:sldId id="266" r:id="rId13"/>
    <p:sldId id="271" r:id="rId14"/>
    <p:sldId id="272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5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FA84E-0CAF-4001-8D51-74EEF5DBD4DB}" type="datetimeFigureOut">
              <a:rPr lang="ru-RU" smtClean="0"/>
              <a:t>28.04.2016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329C-0A12-4B0A-8660-45CB60FB02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4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C329C-0A12-4B0A-8660-45CB60FB027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7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6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3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6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84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8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1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8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5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6DB4-DC39-4F43-A9C6-1C9E0D200CFE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A2B43-A8CB-4696-94F0-8236FB2DAE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12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25.xml"/><Relationship Id="rId5" Type="http://schemas.openxmlformats.org/officeDocument/2006/relationships/slide" Target="slide22.xm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3.png"/><Relationship Id="rId7" Type="http://schemas.openxmlformats.org/officeDocument/2006/relationships/hyperlink" Target="&#1041;&#1080;&#1086;&#1075;&#1088;&#1072;&#1092;&#1080;&#1103;%20&#1042;&#1072;&#1089;&#1085;&#1077;&#1094;&#1086;&#1074;&#1072;.doc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p-personal.ru/officeworkissue.html?2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Создание мультимедийных игровых приложений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Салова Светлана Александровна, </a:t>
            </a:r>
            <a:br>
              <a:rPr lang="ru-RU" dirty="0" smtClean="0"/>
            </a:br>
            <a:r>
              <a:rPr lang="ru-RU" dirty="0" smtClean="0"/>
              <a:t>преподаватель английского языка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4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Произведения А.С. Пушкина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91683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Как пред солнцем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птица </a:t>
            </a:r>
            <a:r>
              <a:rPr lang="ru-RU" sz="2400" b="1" dirty="0"/>
              <a:t>ночи,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Царь умолк, ей глядя в очи,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И забыл он перед ней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Смерть </a:t>
            </a:r>
            <a:r>
              <a:rPr lang="ru-RU" sz="2400" b="1" dirty="0" smtClean="0"/>
              <a:t>……</a:t>
            </a:r>
            <a:endParaRPr lang="ru-RU" sz="24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822250" y="5013176"/>
            <a:ext cx="1368152" cy="1368152"/>
            <a:chOff x="5508104" y="4869160"/>
            <a:chExt cx="1368152" cy="1368152"/>
          </a:xfrm>
        </p:grpSpPr>
        <p:sp>
          <p:nvSpPr>
            <p:cNvPr id="7" name="Овал 6"/>
            <p:cNvSpPr/>
            <p:nvPr/>
          </p:nvSpPr>
          <p:spPr>
            <a:xfrm>
              <a:off x="5508104" y="4869160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110" y="5230070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женился на другой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16016" y="5013176"/>
            <a:ext cx="1368152" cy="1368152"/>
            <a:chOff x="3851920" y="5013176"/>
            <a:chExt cx="1368152" cy="1368152"/>
          </a:xfrm>
        </p:grpSpPr>
        <p:sp>
          <p:nvSpPr>
            <p:cNvPr id="14" name="Овал 13"/>
            <p:cNvSpPr/>
            <p:nvPr/>
          </p:nvSpPr>
          <p:spPr>
            <a:xfrm>
              <a:off x="3851920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1920" y="5343309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румяней и белее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7544" y="5013176"/>
            <a:ext cx="1368152" cy="1368152"/>
            <a:chOff x="467544" y="5013176"/>
            <a:chExt cx="1368152" cy="1368152"/>
          </a:xfrm>
        </p:grpSpPr>
        <p:sp>
          <p:nvSpPr>
            <p:cNvPr id="17" name="Овал 16"/>
            <p:cNvSpPr/>
            <p:nvPr/>
          </p:nvSpPr>
          <p:spPr>
            <a:xfrm>
              <a:off x="467544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790" y="5373215"/>
              <a:ext cx="105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цепи кругом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663788" y="5012304"/>
            <a:ext cx="1368152" cy="1368152"/>
            <a:chOff x="2663788" y="5012304"/>
            <a:chExt cx="1368152" cy="1368152"/>
          </a:xfrm>
        </p:grpSpPr>
        <p:sp>
          <p:nvSpPr>
            <p:cNvPr id="5" name="Овал 4"/>
            <p:cNvSpPr/>
            <p:nvPr/>
          </p:nvSpPr>
          <p:spPr>
            <a:xfrm>
              <a:off x="2663788" y="5012304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7804" y="537408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обоих сыновей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4" descr="https://img2.wbstatic.net/c246x328/new/2370000/2370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14442" r="6294" b="4834"/>
          <a:stretch/>
        </p:blipFill>
        <p:spPr bwMode="auto">
          <a:xfrm>
            <a:off x="1151620" y="1434435"/>
            <a:ext cx="2556284" cy="31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Рамка 11"/>
          <p:cNvSpPr/>
          <p:nvPr/>
        </p:nvSpPr>
        <p:spPr>
          <a:xfrm>
            <a:off x="971600" y="1268760"/>
            <a:ext cx="2916324" cy="3456384"/>
          </a:xfrm>
          <a:prstGeom prst="frame">
            <a:avLst>
              <a:gd name="adj1" fmla="val 81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Произведения А.С. Пушкина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91683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Как пред солнцем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птица </a:t>
            </a:r>
            <a:r>
              <a:rPr lang="ru-RU" sz="2400" b="1" dirty="0"/>
              <a:t>ночи,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Царь умолк, ей глядя в очи,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И забыл он перед ней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Смерть </a:t>
            </a:r>
            <a:r>
              <a:rPr lang="ru-RU" sz="2400" b="1" dirty="0" smtClean="0"/>
              <a:t>……</a:t>
            </a:r>
            <a:endParaRPr lang="ru-RU" sz="24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822250" y="5013176"/>
            <a:ext cx="1368152" cy="1368152"/>
            <a:chOff x="5508104" y="4869160"/>
            <a:chExt cx="1368152" cy="1368152"/>
          </a:xfrm>
        </p:grpSpPr>
        <p:sp>
          <p:nvSpPr>
            <p:cNvPr id="7" name="Овал 6"/>
            <p:cNvSpPr/>
            <p:nvPr/>
          </p:nvSpPr>
          <p:spPr>
            <a:xfrm>
              <a:off x="5508104" y="4869160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110" y="5230070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женился на другой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16016" y="5013176"/>
            <a:ext cx="1368152" cy="1368152"/>
            <a:chOff x="3851920" y="5013176"/>
            <a:chExt cx="1368152" cy="1368152"/>
          </a:xfrm>
        </p:grpSpPr>
        <p:sp>
          <p:nvSpPr>
            <p:cNvPr id="14" name="Овал 13"/>
            <p:cNvSpPr/>
            <p:nvPr/>
          </p:nvSpPr>
          <p:spPr>
            <a:xfrm>
              <a:off x="3851920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1920" y="5343309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румяней и белее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7544" y="5013176"/>
            <a:ext cx="1368152" cy="1368152"/>
            <a:chOff x="467544" y="5013176"/>
            <a:chExt cx="1368152" cy="1368152"/>
          </a:xfrm>
        </p:grpSpPr>
        <p:sp>
          <p:nvSpPr>
            <p:cNvPr id="17" name="Овал 16"/>
            <p:cNvSpPr/>
            <p:nvPr/>
          </p:nvSpPr>
          <p:spPr>
            <a:xfrm>
              <a:off x="467544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790" y="5373215"/>
              <a:ext cx="105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цепи кругом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663788" y="5012304"/>
            <a:ext cx="1368152" cy="1368152"/>
            <a:chOff x="2663788" y="5012304"/>
            <a:chExt cx="1368152" cy="1368152"/>
          </a:xfrm>
        </p:grpSpPr>
        <p:sp>
          <p:nvSpPr>
            <p:cNvPr id="5" name="Овал 4"/>
            <p:cNvSpPr/>
            <p:nvPr/>
          </p:nvSpPr>
          <p:spPr>
            <a:xfrm>
              <a:off x="2663788" y="5012304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07804" y="537408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обоих сыновей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4" descr="https://img2.wbstatic.net/c246x328/new/2370000/2370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14442" r="6294" b="4834"/>
          <a:stretch/>
        </p:blipFill>
        <p:spPr bwMode="auto">
          <a:xfrm>
            <a:off x="1151620" y="1434435"/>
            <a:ext cx="2556284" cy="31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Рамка 11"/>
          <p:cNvSpPr/>
          <p:nvPr/>
        </p:nvSpPr>
        <p:spPr>
          <a:xfrm>
            <a:off x="971600" y="1268760"/>
            <a:ext cx="2916324" cy="3456384"/>
          </a:xfrm>
          <a:prstGeom prst="frame">
            <a:avLst>
              <a:gd name="adj1" fmla="val 81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Загадки по сказкам </a:t>
            </a:r>
            <a:r>
              <a:rPr lang="ru-RU" dirty="0" smtClean="0"/>
              <a:t>А.С. Пушкина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4" y="1484784"/>
            <a:ext cx="1662302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1746706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1"/>
          <a:stretch/>
        </p:blipFill>
        <p:spPr bwMode="auto">
          <a:xfrm>
            <a:off x="1461705" y="4005064"/>
            <a:ext cx="21021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14" y="4005064"/>
            <a:ext cx="2677480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белка"/>
          <p:cNvGrpSpPr/>
          <p:nvPr/>
        </p:nvGrpSpPr>
        <p:grpSpPr>
          <a:xfrm>
            <a:off x="755576" y="1340768"/>
            <a:ext cx="3456384" cy="2397985"/>
            <a:chOff x="611560" y="1340767"/>
            <a:chExt cx="3456384" cy="2397985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5576" y="1634024"/>
              <a:ext cx="33123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Что за зверь в </a:t>
              </a:r>
              <a:r>
                <a:rPr lang="ru-RU" sz="2000" b="1" dirty="0" smtClean="0"/>
                <a:t>хрустальном </a:t>
              </a:r>
              <a:r>
                <a:rPr lang="ru-RU" sz="2000" b="1" dirty="0"/>
                <a:t>доме</a:t>
              </a:r>
            </a:p>
            <a:p>
              <a:pPr fontAlgn="base"/>
              <a:r>
                <a:rPr lang="ru-RU" sz="2000" b="1" dirty="0"/>
                <a:t>Князю прибыль создает,</a:t>
              </a:r>
            </a:p>
            <a:p>
              <a:pPr fontAlgn="base"/>
              <a:r>
                <a:rPr lang="ru-RU" sz="2000" b="1" dirty="0"/>
                <a:t>“Во саду ли, в огороде...”-</a:t>
              </a:r>
            </a:p>
            <a:p>
              <a:pPr fontAlgn="base"/>
              <a:r>
                <a:rPr lang="ru-RU" sz="2000" b="1" dirty="0"/>
                <a:t>Звонко песенку поет?</a:t>
              </a:r>
            </a:p>
            <a:p>
              <a:endParaRPr lang="ru-RU" sz="2000" b="1" dirty="0"/>
            </a:p>
          </p:txBody>
        </p:sp>
      </p:grpSp>
      <p:grpSp>
        <p:nvGrpSpPr>
          <p:cNvPr id="11" name="землянка"/>
          <p:cNvGrpSpPr/>
          <p:nvPr/>
        </p:nvGrpSpPr>
        <p:grpSpPr>
          <a:xfrm>
            <a:off x="755576" y="3983343"/>
            <a:ext cx="3672408" cy="2397985"/>
            <a:chOff x="611560" y="1340767"/>
            <a:chExt cx="3672408" cy="239798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3568" y="1556791"/>
              <a:ext cx="3600400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1900" b="1" dirty="0"/>
                <a:t>Тридцать три </a:t>
              </a:r>
              <a:r>
                <a:rPr lang="ru-RU" sz="1900" b="1" dirty="0" smtClean="0"/>
                <a:t>года, </a:t>
              </a:r>
              <a:r>
                <a:rPr lang="ru-RU" sz="1900" b="1" dirty="0"/>
                <a:t>такие </a:t>
              </a:r>
              <a:r>
                <a:rPr lang="ru-RU" sz="1900" b="1" dirty="0" smtClean="0"/>
                <a:t>дела, </a:t>
              </a:r>
              <a:endParaRPr lang="ru-RU" sz="1900" b="1" dirty="0"/>
            </a:p>
            <a:p>
              <a:pPr fontAlgn="base"/>
              <a:r>
                <a:rPr lang="ru-RU" sz="1900" b="1" dirty="0"/>
                <a:t>Старуха у моря все пряжу пряла.</a:t>
              </a:r>
            </a:p>
            <a:p>
              <a:pPr fontAlgn="base"/>
              <a:r>
                <a:rPr lang="ru-RU" sz="1900" b="1" dirty="0"/>
                <a:t>А дед неудачной </a:t>
              </a:r>
              <a:r>
                <a:rPr lang="ru-RU" sz="1900" b="1" dirty="0" smtClean="0"/>
                <a:t>рыбалкой </a:t>
              </a:r>
              <a:r>
                <a:rPr lang="ru-RU" sz="1900" b="1" dirty="0"/>
                <a:t>жил.</a:t>
              </a:r>
            </a:p>
            <a:p>
              <a:pPr fontAlgn="base"/>
              <a:r>
                <a:rPr lang="ru-RU" sz="1900" b="1" dirty="0"/>
                <a:t>Что за жилье у них было, скажи?</a:t>
              </a:r>
            </a:p>
          </p:txBody>
        </p:sp>
      </p:grpSp>
      <p:grpSp>
        <p:nvGrpSpPr>
          <p:cNvPr id="14" name="ель"/>
          <p:cNvGrpSpPr/>
          <p:nvPr/>
        </p:nvGrpSpPr>
        <p:grpSpPr>
          <a:xfrm>
            <a:off x="4860032" y="1340768"/>
            <a:ext cx="3456384" cy="2397985"/>
            <a:chOff x="611560" y="1340767"/>
            <a:chExt cx="3456384" cy="239798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5576" y="1889536"/>
              <a:ext cx="33123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Перед княжеским дворцом</a:t>
              </a:r>
            </a:p>
            <a:p>
              <a:pPr fontAlgn="base"/>
              <a:r>
                <a:rPr lang="ru-RU" sz="2000" b="1" dirty="0"/>
                <a:t>Есть у белки дивный дом,</a:t>
              </a:r>
            </a:p>
            <a:p>
              <a:pPr fontAlgn="base"/>
              <a:r>
                <a:rPr lang="ru-RU" sz="2000" b="1" dirty="0"/>
                <a:t>А над ним не первый год</a:t>
              </a:r>
            </a:p>
            <a:p>
              <a:pPr fontAlgn="base"/>
              <a:r>
                <a:rPr lang="ru-RU" sz="2000" b="1" dirty="0"/>
                <a:t>Что за дерево растет?</a:t>
              </a:r>
            </a:p>
          </p:txBody>
        </p:sp>
      </p:grpSp>
      <p:grpSp>
        <p:nvGrpSpPr>
          <p:cNvPr id="17" name="корыто"/>
          <p:cNvGrpSpPr/>
          <p:nvPr/>
        </p:nvGrpSpPr>
        <p:grpSpPr>
          <a:xfrm>
            <a:off x="4932040" y="3983343"/>
            <a:ext cx="3456384" cy="2397985"/>
            <a:chOff x="611560" y="1340767"/>
            <a:chExt cx="3456384" cy="239798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5576" y="1634024"/>
              <a:ext cx="331236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Сказка - ложь! Да в ней намек,</a:t>
              </a:r>
            </a:p>
            <a:p>
              <a:pPr fontAlgn="base"/>
              <a:r>
                <a:rPr lang="ru-RU" sz="2000" b="1" dirty="0"/>
                <a:t>Лютой жадности упрек.</a:t>
              </a:r>
            </a:p>
            <a:p>
              <a:pPr fontAlgn="base"/>
              <a:r>
                <a:rPr lang="ru-RU" sz="2000" b="1" dirty="0"/>
                <a:t>В то старуха слезы льет,</a:t>
              </a:r>
            </a:p>
            <a:p>
              <a:pPr fontAlgn="base"/>
              <a:r>
                <a:rPr lang="ru-RU" sz="2000" b="1" dirty="0"/>
                <a:t>В чем стирать нельзя белье.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7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Загадки по сказкам </a:t>
            </a:r>
            <a:r>
              <a:rPr lang="ru-RU" dirty="0" smtClean="0"/>
              <a:t>А.С. Пушкина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4" y="1484784"/>
            <a:ext cx="1662302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1746706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1"/>
          <a:stretch/>
        </p:blipFill>
        <p:spPr bwMode="auto">
          <a:xfrm>
            <a:off x="1461705" y="4005064"/>
            <a:ext cx="21021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14" y="4005064"/>
            <a:ext cx="2677480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Загадки по сказкам </a:t>
            </a:r>
            <a:r>
              <a:rPr lang="ru-RU" dirty="0" smtClean="0"/>
              <a:t>А.С. Пушкина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4" y="1484784"/>
            <a:ext cx="1662302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1746706" cy="22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1"/>
          <a:stretch/>
        </p:blipFill>
        <p:spPr bwMode="auto">
          <a:xfrm>
            <a:off x="1461705" y="4005064"/>
            <a:ext cx="21021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14" y="4005064"/>
            <a:ext cx="2677480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белка"/>
          <p:cNvGrpSpPr/>
          <p:nvPr/>
        </p:nvGrpSpPr>
        <p:grpSpPr>
          <a:xfrm>
            <a:off x="755576" y="1340768"/>
            <a:ext cx="3456384" cy="2397985"/>
            <a:chOff x="611560" y="1340767"/>
            <a:chExt cx="3456384" cy="2397985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5576" y="1634024"/>
              <a:ext cx="33123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Что за зверь в </a:t>
              </a:r>
              <a:r>
                <a:rPr lang="ru-RU" sz="2000" b="1" dirty="0" smtClean="0"/>
                <a:t>хрустальном </a:t>
              </a:r>
              <a:r>
                <a:rPr lang="ru-RU" sz="2000" b="1" dirty="0"/>
                <a:t>доме</a:t>
              </a:r>
            </a:p>
            <a:p>
              <a:pPr fontAlgn="base"/>
              <a:r>
                <a:rPr lang="ru-RU" sz="2000" b="1" dirty="0"/>
                <a:t>Князю прибыль создает,</a:t>
              </a:r>
            </a:p>
            <a:p>
              <a:pPr fontAlgn="base"/>
              <a:r>
                <a:rPr lang="ru-RU" sz="2000" b="1" dirty="0"/>
                <a:t>“Во саду ли, в огороде...”-</a:t>
              </a:r>
            </a:p>
            <a:p>
              <a:pPr fontAlgn="base"/>
              <a:r>
                <a:rPr lang="ru-RU" sz="2000" b="1" dirty="0"/>
                <a:t>Звонко песенку поет?</a:t>
              </a:r>
            </a:p>
            <a:p>
              <a:endParaRPr lang="ru-RU" sz="2000" b="1" dirty="0"/>
            </a:p>
          </p:txBody>
        </p:sp>
      </p:grpSp>
      <p:grpSp>
        <p:nvGrpSpPr>
          <p:cNvPr id="11" name="землянка"/>
          <p:cNvGrpSpPr/>
          <p:nvPr/>
        </p:nvGrpSpPr>
        <p:grpSpPr>
          <a:xfrm>
            <a:off x="755576" y="3983343"/>
            <a:ext cx="3672408" cy="2397985"/>
            <a:chOff x="611560" y="1340767"/>
            <a:chExt cx="3672408" cy="239798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3568" y="1556791"/>
              <a:ext cx="3600400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1900" b="1" dirty="0"/>
                <a:t>Тридцать три </a:t>
              </a:r>
              <a:r>
                <a:rPr lang="ru-RU" sz="1900" b="1" dirty="0" smtClean="0"/>
                <a:t>года, </a:t>
              </a:r>
              <a:r>
                <a:rPr lang="ru-RU" sz="1900" b="1" dirty="0"/>
                <a:t>такие </a:t>
              </a:r>
              <a:r>
                <a:rPr lang="ru-RU" sz="1900" b="1" dirty="0" smtClean="0"/>
                <a:t>дела, </a:t>
              </a:r>
              <a:endParaRPr lang="ru-RU" sz="1900" b="1" dirty="0"/>
            </a:p>
            <a:p>
              <a:pPr fontAlgn="base"/>
              <a:r>
                <a:rPr lang="ru-RU" sz="1900" b="1" dirty="0"/>
                <a:t>Старуха у моря все пряжу пряла.</a:t>
              </a:r>
            </a:p>
            <a:p>
              <a:pPr fontAlgn="base"/>
              <a:r>
                <a:rPr lang="ru-RU" sz="1900" b="1" dirty="0"/>
                <a:t>А дед неудачной </a:t>
              </a:r>
              <a:r>
                <a:rPr lang="ru-RU" sz="1900" b="1" dirty="0" smtClean="0"/>
                <a:t>рыбалкой </a:t>
              </a:r>
              <a:r>
                <a:rPr lang="ru-RU" sz="1900" b="1" dirty="0"/>
                <a:t>жил.</a:t>
              </a:r>
            </a:p>
            <a:p>
              <a:pPr fontAlgn="base"/>
              <a:r>
                <a:rPr lang="ru-RU" sz="1900" b="1" dirty="0"/>
                <a:t>Что за жилье у них было, скажи?</a:t>
              </a:r>
            </a:p>
          </p:txBody>
        </p:sp>
      </p:grpSp>
      <p:grpSp>
        <p:nvGrpSpPr>
          <p:cNvPr id="14" name="ель"/>
          <p:cNvGrpSpPr/>
          <p:nvPr/>
        </p:nvGrpSpPr>
        <p:grpSpPr>
          <a:xfrm>
            <a:off x="4860032" y="1340768"/>
            <a:ext cx="3456384" cy="2397985"/>
            <a:chOff x="611560" y="1340767"/>
            <a:chExt cx="3456384" cy="239798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5576" y="1889536"/>
              <a:ext cx="33123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Перед княжеским дворцом</a:t>
              </a:r>
            </a:p>
            <a:p>
              <a:pPr fontAlgn="base"/>
              <a:r>
                <a:rPr lang="ru-RU" sz="2000" b="1" dirty="0"/>
                <a:t>Есть у белки дивный дом,</a:t>
              </a:r>
            </a:p>
            <a:p>
              <a:pPr fontAlgn="base"/>
              <a:r>
                <a:rPr lang="ru-RU" sz="2000" b="1" dirty="0"/>
                <a:t>А над ним не первый год</a:t>
              </a:r>
            </a:p>
            <a:p>
              <a:pPr fontAlgn="base"/>
              <a:r>
                <a:rPr lang="ru-RU" sz="2000" b="1" dirty="0"/>
                <a:t>Что за дерево растет?</a:t>
              </a:r>
            </a:p>
          </p:txBody>
        </p:sp>
      </p:grpSp>
      <p:grpSp>
        <p:nvGrpSpPr>
          <p:cNvPr id="17" name="корыто"/>
          <p:cNvGrpSpPr/>
          <p:nvPr/>
        </p:nvGrpSpPr>
        <p:grpSpPr>
          <a:xfrm>
            <a:off x="4932040" y="3983343"/>
            <a:ext cx="3456384" cy="2397985"/>
            <a:chOff x="611560" y="1340767"/>
            <a:chExt cx="3456384" cy="239798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11560" y="1340767"/>
              <a:ext cx="3456384" cy="2397985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5576" y="1634024"/>
              <a:ext cx="331236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b="1" dirty="0"/>
                <a:t>Сказка - ложь! Да в ней намек,</a:t>
              </a:r>
            </a:p>
            <a:p>
              <a:pPr fontAlgn="base"/>
              <a:r>
                <a:rPr lang="ru-RU" sz="2000" b="1" dirty="0"/>
                <a:t>Лютой жадности упрек.</a:t>
              </a:r>
            </a:p>
            <a:p>
              <a:pPr fontAlgn="base"/>
              <a:r>
                <a:rPr lang="ru-RU" sz="2000" b="1" dirty="0"/>
                <a:t>В то старуха слезы льет,</a:t>
              </a:r>
            </a:p>
            <a:p>
              <a:pPr fontAlgn="base"/>
              <a:r>
                <a:rPr lang="ru-RU" sz="2000" b="1" dirty="0"/>
                <a:t>В чем стирать нельзя белье.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Какую из сказок </a:t>
            </a:r>
            <a:r>
              <a:rPr lang="ru-RU" b="1" dirty="0" smtClean="0"/>
              <a:t>не</a:t>
            </a:r>
            <a:r>
              <a:rPr lang="ru-RU" dirty="0" smtClean="0"/>
              <a:t> писал А.С. Пушкин?</a:t>
            </a:r>
            <a:endParaRPr lang="ru-RU" dirty="0"/>
          </a:p>
        </p:txBody>
      </p:sp>
      <p:sp>
        <p:nvSpPr>
          <p:cNvPr id="4" name="ховрошечка"/>
          <p:cNvSpPr/>
          <p:nvPr/>
        </p:nvSpPr>
        <p:spPr>
          <a:xfrm>
            <a:off x="467544" y="1556792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алда"/>
          <p:cNvSpPr/>
          <p:nvPr/>
        </p:nvSpPr>
        <p:spPr>
          <a:xfrm>
            <a:off x="467544" y="3933056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елка"/>
          <p:cNvSpPr/>
          <p:nvPr/>
        </p:nvSpPr>
        <p:spPr>
          <a:xfrm>
            <a:off x="4427984" y="1556792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щука"/>
          <p:cNvSpPr/>
          <p:nvPr/>
        </p:nvSpPr>
        <p:spPr>
          <a:xfrm>
            <a:off x="4427984" y="3933056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r="6358"/>
          <a:stretch/>
        </p:blipFill>
        <p:spPr bwMode="auto">
          <a:xfrm>
            <a:off x="5364088" y="1520788"/>
            <a:ext cx="2747525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chitat-skazki.ru/images/papka1/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2747524" cy="2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08" y="1520788"/>
            <a:ext cx="2742302" cy="20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933056"/>
            <a:ext cx="2908502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4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F53E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F53E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53B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53B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Какую из сказок </a:t>
            </a:r>
            <a:r>
              <a:rPr lang="ru-RU" b="1" dirty="0" smtClean="0"/>
              <a:t>не</a:t>
            </a:r>
            <a:r>
              <a:rPr lang="ru-RU" dirty="0" smtClean="0"/>
              <a:t> писал А.С. Пушкин?</a:t>
            </a:r>
            <a:endParaRPr lang="ru-RU" dirty="0"/>
          </a:p>
        </p:txBody>
      </p:sp>
      <p:sp>
        <p:nvSpPr>
          <p:cNvPr id="4" name="ховрошечка"/>
          <p:cNvSpPr/>
          <p:nvPr/>
        </p:nvSpPr>
        <p:spPr>
          <a:xfrm>
            <a:off x="467544" y="1556792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алда"/>
          <p:cNvSpPr/>
          <p:nvPr/>
        </p:nvSpPr>
        <p:spPr>
          <a:xfrm>
            <a:off x="467544" y="3933056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елка"/>
          <p:cNvSpPr/>
          <p:nvPr/>
        </p:nvSpPr>
        <p:spPr>
          <a:xfrm>
            <a:off x="4427984" y="1556792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щука"/>
          <p:cNvSpPr/>
          <p:nvPr/>
        </p:nvSpPr>
        <p:spPr>
          <a:xfrm>
            <a:off x="4427984" y="3933056"/>
            <a:ext cx="576064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chemeClr val="accent6">
                <a:lumMod val="75000"/>
              </a:schemeClr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r="6358"/>
          <a:stretch/>
        </p:blipFill>
        <p:spPr bwMode="auto">
          <a:xfrm>
            <a:off x="5364088" y="1520788"/>
            <a:ext cx="2747525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chitat-skazki.ru/images/papka1/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2747524" cy="2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08" y="1520788"/>
            <a:ext cx="2742302" cy="20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933056"/>
            <a:ext cx="2908502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Подбери название к картине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166472" cy="312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алена"/>
          <p:cNvSpPr/>
          <p:nvPr/>
        </p:nvSpPr>
        <p:spPr>
          <a:xfrm>
            <a:off x="2987824" y="6021288"/>
            <a:ext cx="24320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Аленушка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6914"/>
            <a:ext cx="3238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огатыри"/>
          <p:cNvSpPr/>
          <p:nvPr/>
        </p:nvSpPr>
        <p:spPr>
          <a:xfrm>
            <a:off x="395536" y="5877272"/>
            <a:ext cx="2332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Богатыри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2129" r="27355" b="4641"/>
          <a:stretch/>
        </p:blipFill>
        <p:spPr bwMode="auto">
          <a:xfrm>
            <a:off x="3131840" y="2276872"/>
            <a:ext cx="2150540" cy="32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иван"/>
          <p:cNvSpPr/>
          <p:nvPr/>
        </p:nvSpPr>
        <p:spPr>
          <a:xfrm>
            <a:off x="5652120" y="5877272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Иван-царевич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C -0.00382 -0.03797 -0.02795 -0.08704 -0.04636 -0.1007 C -0.04844 -0.10232 -0.06007 -0.10672 -0.06129 -0.10764 C -0.0658 -0.10973 -0.07448 -0.11389 -0.07448 -0.11366 C -0.10104 -0.11227 -0.11459 -0.1125 -0.13715 -0.10394 C -0.16077 -0.09491 -0.18299 -0.07338 -0.20643 -0.06389 C -0.21441 -0.05278 -0.22205 -0.05024 -0.23125 -0.04723 C -0.23472 -0.04514 -0.23785 -0.0426 -0.24115 -0.04028 C -0.2434 -0.03889 -0.24427 -0.03311 -0.24601 -0.03033 C -0.254 -0.01713 -0.25972 -0.00834 -0.2691 -0.00348 C -0.28056 0.01944 -0.26806 -0.00301 -0.279 0.00972 C -0.2842 0.0155 -0.2882 0.02777 -0.29393 0.02986 C -0.30278 0.03356 -0.31129 0.03958 -0.32031 0.04328 C -0.33073 0.04212 -0.34167 0.04722 -0.35174 0.04027 C -0.35504 0.03796 -0.354 0.02662 -0.35504 0.01967 C -0.35799 0.00185 -0.3566 -0.00788 -0.3566 -0.03033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5139 C -0.01979 -0.07407 -0.03663 -0.08518 -0.05225 -0.09421 C -0.06875 -0.1037 -0.08628 -0.10787 -0.10399 -0.11157 C -0.11475 -0.11389 -0.12534 -0.11828 -0.13611 -0.12014 C -0.14583 -0.12176 -0.15555 -0.12291 -0.16527 -0.1243 C -0.1743 -0.12569 -0.19253 -0.1287 -0.19253 -0.1287 C -0.21198 -0.13703 -0.23194 -0.13611 -0.25225 -0.13726 C -0.26632 -0.15 -0.275 -0.17037 -0.29253 -0.17592 C -0.29757 -0.20185 -0.28923 -0.15671 -0.29583 -0.2125 C -0.29982 -0.24583 -0.29913 -0.20972 -0.29913 -0.23402 " pathEditMode="relative" ptsTypes="ffff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4792 C -3.33333E-6 -0.05602 -3.33333E-6 -0.05788 0.0033 -0.06528 C 0.00539 -0.06968 0.0099 -0.07825 0.0099 -0.07825 C 0.01407 -0.09514 0.02483 -0.10325 0.03559 -0.1125 C 0.04445 -0.12014 0.05174 -0.13056 0.06146 -0.13612 C 0.07518 -0.14399 0.09063 -0.14445 0.10504 -0.14908 C 0.16077 -0.14792 0.21563 -0.14445 0.27118 -0.147 C 0.28733 -0.15047 0.3033 -0.15602 0.31945 -0.15996 C 0.32691 -0.16181 0.34202 -0.16413 0.34202 -0.16413 C 0.36094 -0.17153 0.38056 -0.17292 0.40018 -0.175 C 0.41407 -0.17663 0.44202 -0.17917 0.44202 -0.17917 C 0.46702 -0.18565 0.47952 -0.16991 0.50174 -0.16413 C 0.51806 -0.15116 0.53959 -0.14931 0.55816 -0.147 C 0.58455 -0.14838 0.604 -0.14931 0.62761 -0.16204 C 0.63056 -0.16598 0.63455 -0.16829 0.63716 -0.17269 C 0.6375 -0.17338 0.64028 -0.18496 0.64045 -0.18565 C 0.63993 -0.19561 0.63976 -0.20579 0.63889 -0.21575 C 0.63785 -0.22894 0.63403 -0.23866 0.63403 -0.25232 " pathEditMode="relative" ptsTypes="fffffffffffffffff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Подбери название к картине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166472" cy="312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алена"/>
          <p:cNvSpPr/>
          <p:nvPr/>
        </p:nvSpPr>
        <p:spPr>
          <a:xfrm>
            <a:off x="2987824" y="6021288"/>
            <a:ext cx="24320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Аленушка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6914"/>
            <a:ext cx="3238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огатыри"/>
          <p:cNvSpPr/>
          <p:nvPr/>
        </p:nvSpPr>
        <p:spPr>
          <a:xfrm>
            <a:off x="395536" y="5877272"/>
            <a:ext cx="2332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Богатыри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2129" r="27355" b="4641"/>
          <a:stretch/>
        </p:blipFill>
        <p:spPr bwMode="auto">
          <a:xfrm>
            <a:off x="3131840" y="2276872"/>
            <a:ext cx="2150540" cy="32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иван"/>
          <p:cNvSpPr/>
          <p:nvPr/>
        </p:nvSpPr>
        <p:spPr>
          <a:xfrm>
            <a:off x="5652120" y="5877272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Иван-царевич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Вставьте букву в слово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1800200" cy="19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02" y="3659353"/>
            <a:ext cx="1783210" cy="20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98884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      РОВА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85233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ЁЖ      К</a:t>
            </a:r>
            <a:endParaRPr lang="ru-RU" sz="3200" dirty="0"/>
          </a:p>
        </p:txBody>
      </p:sp>
      <p:sp>
        <p:nvSpPr>
          <p:cNvPr id="9" name="О"/>
          <p:cNvSpPr txBox="1"/>
          <p:nvPr/>
        </p:nvSpPr>
        <p:spPr>
          <a:xfrm>
            <a:off x="7236296" y="1988840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</a:t>
            </a:r>
            <a:endParaRPr lang="ru-RU" sz="3200" dirty="0"/>
          </a:p>
        </p:txBody>
      </p:sp>
      <p:sp>
        <p:nvSpPr>
          <p:cNvPr id="10" name="А"/>
          <p:cNvSpPr txBox="1"/>
          <p:nvPr/>
        </p:nvSpPr>
        <p:spPr>
          <a:xfrm>
            <a:off x="6372200" y="1988840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А</a:t>
            </a:r>
            <a:endParaRPr lang="ru-RU" sz="3200" dirty="0"/>
          </a:p>
        </p:txBody>
      </p:sp>
      <p:sp>
        <p:nvSpPr>
          <p:cNvPr id="11" name="Ы"/>
          <p:cNvSpPr txBox="1"/>
          <p:nvPr/>
        </p:nvSpPr>
        <p:spPr>
          <a:xfrm>
            <a:off x="6372200" y="3852337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Ы</a:t>
            </a:r>
            <a:endParaRPr lang="ru-RU" sz="3200" dirty="0"/>
          </a:p>
        </p:txBody>
      </p:sp>
      <p:sp>
        <p:nvSpPr>
          <p:cNvPr id="12" name="И"/>
          <p:cNvSpPr txBox="1"/>
          <p:nvPr/>
        </p:nvSpPr>
        <p:spPr>
          <a:xfrm>
            <a:off x="7236296" y="3852337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7759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6732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6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63385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Мультимедиа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– </a:t>
            </a:r>
            <a:r>
              <a:rPr lang="ru-RU" dirty="0"/>
              <a:t>это комплекс аппаратных и </a:t>
            </a:r>
            <a:r>
              <a:rPr lang="ru-RU" dirty="0" smtClean="0"/>
              <a:t>программных средств </a:t>
            </a:r>
            <a:r>
              <a:rPr lang="ru-RU" dirty="0"/>
              <a:t>представления информации в одной </a:t>
            </a:r>
            <a:r>
              <a:rPr lang="ru-RU" dirty="0" smtClean="0"/>
              <a:t>системе:</a:t>
            </a:r>
          </a:p>
          <a:p>
            <a:pPr algn="just"/>
            <a:r>
              <a:rPr lang="ru-RU" dirty="0" smtClean="0"/>
              <a:t>текст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smtClean="0"/>
              <a:t>звук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smtClean="0"/>
              <a:t>графика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smtClean="0"/>
              <a:t>мультипликация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smtClean="0"/>
              <a:t>видеоизображения,</a:t>
            </a:r>
          </a:p>
          <a:p>
            <a:pPr algn="just"/>
            <a:r>
              <a:rPr lang="ru-RU" dirty="0" smtClean="0"/>
              <a:t>и </a:t>
            </a:r>
            <a:r>
              <a:rPr lang="ru-RU" dirty="0"/>
              <a:t>пространственное </a:t>
            </a:r>
            <a:r>
              <a:rPr lang="ru-RU" dirty="0" smtClean="0"/>
              <a:t>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6482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Вставьте букву в слово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1800200" cy="19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02" y="3659353"/>
            <a:ext cx="1783210" cy="20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98884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      РОВА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85233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ЁЖ      К</a:t>
            </a:r>
            <a:endParaRPr lang="ru-RU" sz="3200" dirty="0"/>
          </a:p>
        </p:txBody>
      </p:sp>
      <p:sp>
        <p:nvSpPr>
          <p:cNvPr id="9" name="О"/>
          <p:cNvSpPr txBox="1"/>
          <p:nvPr/>
        </p:nvSpPr>
        <p:spPr>
          <a:xfrm>
            <a:off x="7236296" y="1988840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</a:t>
            </a:r>
            <a:endParaRPr lang="ru-RU" sz="3200" dirty="0"/>
          </a:p>
        </p:txBody>
      </p:sp>
      <p:sp>
        <p:nvSpPr>
          <p:cNvPr id="10" name="А"/>
          <p:cNvSpPr txBox="1"/>
          <p:nvPr/>
        </p:nvSpPr>
        <p:spPr>
          <a:xfrm>
            <a:off x="6372200" y="1988840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А</a:t>
            </a:r>
            <a:endParaRPr lang="ru-RU" sz="3200" dirty="0"/>
          </a:p>
        </p:txBody>
      </p:sp>
      <p:sp>
        <p:nvSpPr>
          <p:cNvPr id="11" name="Ы"/>
          <p:cNvSpPr txBox="1"/>
          <p:nvPr/>
        </p:nvSpPr>
        <p:spPr>
          <a:xfrm>
            <a:off x="6372200" y="3852337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Ы</a:t>
            </a:r>
            <a:endParaRPr lang="ru-RU" sz="3200" dirty="0"/>
          </a:p>
        </p:txBody>
      </p:sp>
      <p:sp>
        <p:nvSpPr>
          <p:cNvPr id="12" name="И"/>
          <p:cNvSpPr txBox="1"/>
          <p:nvPr/>
        </p:nvSpPr>
        <p:spPr>
          <a:xfrm>
            <a:off x="7236296" y="3852337"/>
            <a:ext cx="50405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3631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imskiy-Korsakov-opera-Snegurochka-Ariya-Snegurochk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5893"/>
            <a:ext cx="4248471" cy="610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5857" y="2149874"/>
            <a:ext cx="295232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hlinkClick r:id="rId7" action="ppaction://hlinkfile"/>
              </a:rPr>
              <a:t>ВАСНЕЦОВ Виктор Михайлович </a:t>
            </a:r>
            <a:r>
              <a:rPr lang="ru-RU" sz="2400" b="1" dirty="0"/>
              <a:t>[3(15). 5.1848, с. </a:t>
            </a:r>
            <a:r>
              <a:rPr lang="ru-RU" sz="2400" b="1" dirty="0" err="1"/>
              <a:t>Лопьял</a:t>
            </a:r>
            <a:r>
              <a:rPr lang="ru-RU" sz="2400" b="1" dirty="0"/>
              <a:t> - 23.7.1926, Москва], русский живописец.</a:t>
            </a:r>
            <a:endParaRPr lang="ru-RU" sz="2400" b="1" dirty="0"/>
          </a:p>
        </p:txBody>
      </p:sp>
      <p:sp>
        <p:nvSpPr>
          <p:cNvPr id="5" name="Управляющая кнопка: возврат 4">
            <a:hlinkClick r:id="rId8" action="ppaction://hlinksldjump" highlightClick="1"/>
          </p:cNvPr>
          <p:cNvSpPr/>
          <p:nvPr/>
        </p:nvSpPr>
        <p:spPr>
          <a:xfrm>
            <a:off x="7918706" y="425013"/>
            <a:ext cx="432048" cy="432048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://www.staratel.com/pictures/ruspaint/big/117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21" y="436313"/>
            <a:ext cx="6709758" cy="50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462" y="5805264"/>
            <a:ext cx="7837202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Палаты царя Берендея. Эскиз декораций к опере Н. А. Римского-Корсакова «Снегурочка». 1885. Акварель, гуашь</a:t>
            </a:r>
          </a:p>
          <a:p>
            <a:endParaRPr lang="ru-RU" dirty="0"/>
          </a:p>
        </p:txBody>
      </p:sp>
      <p:sp>
        <p:nvSpPr>
          <p:cNvPr id="11" name="Управляющая кнопка: возврат 10">
            <a:hlinkClick r:id="rId8" action="ppaction://hlinksldjump" highlightClick="1"/>
          </p:cNvPr>
          <p:cNvSpPr/>
          <p:nvPr/>
        </p:nvSpPr>
        <p:spPr>
          <a:xfrm>
            <a:off x="8180640" y="436313"/>
            <a:ext cx="432048" cy="432048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7105"/>
            <a:ext cx="4129058" cy="558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4026" y="2217042"/>
            <a:ext cx="2488396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Снегурочка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Эскиз </a:t>
            </a:r>
            <a:r>
              <a:rPr lang="ru-RU" sz="2400" b="1" dirty="0"/>
              <a:t>костюма для постановки оперы Римского-Корсакова «Снегурочка»</a:t>
            </a:r>
          </a:p>
        </p:txBody>
      </p:sp>
      <p:sp>
        <p:nvSpPr>
          <p:cNvPr id="11" name="Управляющая кнопка: возврат 10">
            <a:hlinkClick r:id="rId8" action="ppaction://hlinksldjump" highlightClick="1"/>
          </p:cNvPr>
          <p:cNvSpPr/>
          <p:nvPr/>
        </p:nvSpPr>
        <p:spPr>
          <a:xfrm>
            <a:off x="7276420" y="620688"/>
            <a:ext cx="432048" cy="432048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65479"/>
            <a:ext cx="71437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462" y="5373216"/>
            <a:ext cx="7837202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Заречная слободка </a:t>
            </a:r>
            <a:r>
              <a:rPr lang="ru-RU" sz="2400" b="1" dirty="0" err="1"/>
              <a:t>Берендеевка</a:t>
            </a:r>
            <a:r>
              <a:rPr lang="ru-RU" sz="2400" b="1" dirty="0"/>
              <a:t>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Эскиз </a:t>
            </a:r>
            <a:r>
              <a:rPr lang="ru-RU" sz="2400" b="1" dirty="0"/>
              <a:t>декорации для постановки оперы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Римского-Корсакова </a:t>
            </a:r>
            <a:r>
              <a:rPr lang="ru-RU" sz="2400" b="1" dirty="0"/>
              <a:t>«Снегурочка» 1885</a:t>
            </a:r>
          </a:p>
        </p:txBody>
      </p:sp>
      <p:sp>
        <p:nvSpPr>
          <p:cNvPr id="11" name="Управляющая кнопка: возврат 10">
            <a:hlinkClick r:id="rId8" action="ppaction://hlinksldjump" highlightClick="1"/>
          </p:cNvPr>
          <p:cNvSpPr/>
          <p:nvPr/>
        </p:nvSpPr>
        <p:spPr>
          <a:xfrm>
            <a:off x="8396664" y="420526"/>
            <a:ext cx="432048" cy="432048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плакат</a:t>
            </a:r>
            <a:br>
              <a:rPr lang="ru-RU" dirty="0" smtClean="0"/>
            </a:br>
            <a:r>
              <a:rPr lang="ru-RU" dirty="0" smtClean="0"/>
              <a:t>В.М. Васнецов и театр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" y="2516485"/>
            <a:ext cx="2189875" cy="31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2165189"/>
            <a:ext cx="2249264" cy="162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89579"/>
            <a:ext cx="1808440" cy="3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Заречная слободка Берендеевка. Эскиз декорации для постановки Римского-Корсакова «Снегурочка» 18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3" y="4883572"/>
            <a:ext cx="2214941" cy="15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Журнал Управление персоналом </a:t>
            </a:r>
            <a:r>
              <a:rPr lang="ru-RU" dirty="0" smtClean="0">
                <a:hlinkClick r:id="rId2"/>
              </a:rPr>
              <a:t>http://www.top-personal.ru/officeworkissue.html?21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6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 Области применения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Autofit/>
          </a:bodyPr>
          <a:lstStyle/>
          <a:p>
            <a:r>
              <a:rPr lang="ru-RU" sz="2800" dirty="0"/>
              <a:t>Обучение с использованием компьютерных технологий (научно-просветительская или образовательная сфера);</a:t>
            </a:r>
          </a:p>
          <a:p>
            <a:r>
              <a:rPr lang="ru-RU" sz="2800" dirty="0" err="1" smtClean="0"/>
              <a:t>Видеоэнциклопедии</a:t>
            </a:r>
            <a:r>
              <a:rPr lang="ru-RU" sz="2800" dirty="0"/>
              <a:t>, </a:t>
            </a:r>
            <a:r>
              <a:rPr lang="ru-RU" sz="2800" dirty="0" err="1" smtClean="0"/>
              <a:t>итерактивные</a:t>
            </a:r>
            <a:r>
              <a:rPr lang="ru-RU" sz="2800" dirty="0" smtClean="0"/>
              <a:t> </a:t>
            </a:r>
            <a:r>
              <a:rPr lang="ru-RU" sz="2800" dirty="0"/>
              <a:t>путеводители, тренажеры, ситуационно-ролевые игры и др.;</a:t>
            </a:r>
          </a:p>
          <a:p>
            <a:r>
              <a:rPr lang="ru-RU" sz="2800" dirty="0" smtClean="0"/>
              <a:t>Информационная </a:t>
            </a:r>
            <a:r>
              <a:rPr lang="ru-RU" sz="2800" dirty="0"/>
              <a:t>и рекламная служба;</a:t>
            </a:r>
          </a:p>
          <a:p>
            <a:r>
              <a:rPr lang="ru-RU" sz="2800" dirty="0" smtClean="0"/>
              <a:t>Популяризаторская </a:t>
            </a:r>
            <a:r>
              <a:rPr lang="ru-RU" sz="2800" dirty="0"/>
              <a:t>и развлекательная сферы;</a:t>
            </a:r>
          </a:p>
          <a:p>
            <a:r>
              <a:rPr lang="ru-RU" sz="2800" dirty="0" smtClean="0"/>
              <a:t>Интернет-вещание</a:t>
            </a:r>
            <a:r>
              <a:rPr lang="ru-RU" sz="2800" dirty="0"/>
              <a:t>;</a:t>
            </a:r>
          </a:p>
          <a:p>
            <a:r>
              <a:rPr lang="ru-RU" sz="2800" dirty="0" smtClean="0"/>
              <a:t>Развлечения</a:t>
            </a:r>
            <a:r>
              <a:rPr lang="ru-RU" sz="2800" dirty="0"/>
              <a:t>, игры, системы виртуальной </a:t>
            </a:r>
            <a:r>
              <a:rPr lang="ru-RU" sz="2800" dirty="0" smtClean="0"/>
              <a:t>реальности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4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Виды мультимедиа продуктов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Мультимедийная презентация</a:t>
            </a:r>
          </a:p>
          <a:p>
            <a:r>
              <a:rPr lang="ru-RU" i="1" dirty="0" smtClean="0"/>
              <a:t>Слайд-шоу</a:t>
            </a:r>
          </a:p>
          <a:p>
            <a:r>
              <a:rPr lang="ru-RU" i="1" dirty="0"/>
              <a:t>Рекламный </a:t>
            </a:r>
            <a:r>
              <a:rPr lang="ru-RU" i="1" dirty="0" smtClean="0"/>
              <a:t>ролик</a:t>
            </a:r>
          </a:p>
          <a:p>
            <a:r>
              <a:rPr lang="en-US" i="1" dirty="0"/>
              <a:t>3D-</a:t>
            </a:r>
            <a:r>
              <a:rPr lang="ru-RU" i="1" dirty="0"/>
              <a:t>панорама и виртуальный </a:t>
            </a:r>
            <a:r>
              <a:rPr lang="ru-RU" i="1" dirty="0" smtClean="0"/>
              <a:t>тур</a:t>
            </a:r>
          </a:p>
          <a:p>
            <a:r>
              <a:rPr lang="en-US" i="1" dirty="0"/>
              <a:t>3D </a:t>
            </a:r>
            <a:r>
              <a:rPr lang="ru-RU" i="1" dirty="0"/>
              <a:t>визуализация и анимация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2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Триггер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Trigger </a:t>
            </a:r>
            <a:r>
              <a:rPr lang="ru-RU" dirty="0" smtClean="0"/>
              <a:t>(</a:t>
            </a:r>
            <a:r>
              <a:rPr lang="ru-RU" i="1" dirty="0" smtClean="0"/>
              <a:t>англ.</a:t>
            </a:r>
            <a:r>
              <a:rPr lang="ru-RU" dirty="0"/>
              <a:t>) спусковой крючок, защёлка, собачка;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совокупность </a:t>
            </a:r>
            <a:r>
              <a:rPr lang="ru-RU" dirty="0"/>
              <a:t>условий, инициирующих выполнение </a:t>
            </a:r>
            <a:r>
              <a:rPr lang="ru-RU" dirty="0" smtClean="0"/>
              <a:t>действия</a:t>
            </a:r>
          </a:p>
          <a:p>
            <a:r>
              <a:rPr lang="ru-RU" dirty="0" smtClean="0"/>
              <a:t>Триггеры </a:t>
            </a:r>
            <a:r>
              <a:rPr lang="ru-RU" dirty="0"/>
              <a:t>позволяют "запрограммировать" реакцию презентации на конкретные действия пользователей: щелчки по определенным кнопкам, месту на экране и проч.</a:t>
            </a:r>
          </a:p>
        </p:txBody>
      </p:sp>
    </p:spTree>
    <p:extLst>
      <p:ext uri="{BB962C8B-B14F-4D97-AF65-F5344CB8AC3E}">
        <p14:creationId xmlns:p14="http://schemas.microsoft.com/office/powerpoint/2010/main" val="23551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ВИКТОРИНА</a:t>
            </a:r>
            <a:endParaRPr lang="ru-RU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4639"/>
            <a:ext cx="6579575" cy="493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1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Произведения А.С. Пушкина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91683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Долго царь был неутешен,</a:t>
            </a:r>
          </a:p>
          <a:p>
            <a:r>
              <a:rPr lang="ru-RU" sz="2400" b="1" dirty="0"/>
              <a:t>Но как быть?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И </a:t>
            </a:r>
            <a:r>
              <a:rPr lang="ru-RU" sz="2400" b="1" dirty="0"/>
              <a:t>он был грешен;</a:t>
            </a:r>
          </a:p>
          <a:p>
            <a:r>
              <a:rPr lang="ru-RU" sz="2400" b="1" dirty="0"/>
              <a:t>Год прошел как сон пустой,</a:t>
            </a:r>
          </a:p>
          <a:p>
            <a:r>
              <a:rPr lang="ru-RU" sz="2400" b="1" dirty="0" smtClean="0"/>
              <a:t>Царь…….</a:t>
            </a:r>
            <a:endParaRPr lang="ru-RU" sz="2400" b="1" dirty="0"/>
          </a:p>
        </p:txBody>
      </p:sp>
      <p:grpSp>
        <p:nvGrpSpPr>
          <p:cNvPr id="14" name="Цепи кругом"/>
          <p:cNvGrpSpPr/>
          <p:nvPr/>
        </p:nvGrpSpPr>
        <p:grpSpPr>
          <a:xfrm>
            <a:off x="467544" y="5013176"/>
            <a:ext cx="1368152" cy="1368152"/>
            <a:chOff x="467544" y="5013176"/>
            <a:chExt cx="1368152" cy="1368152"/>
          </a:xfrm>
        </p:grpSpPr>
        <p:sp>
          <p:nvSpPr>
            <p:cNvPr id="15" name="Овал 14"/>
            <p:cNvSpPr/>
            <p:nvPr/>
          </p:nvSpPr>
          <p:spPr>
            <a:xfrm>
              <a:off x="467544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2790" y="5373215"/>
              <a:ext cx="105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цепи кругом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румяней"/>
          <p:cNvGrpSpPr/>
          <p:nvPr/>
        </p:nvGrpSpPr>
        <p:grpSpPr>
          <a:xfrm>
            <a:off x="4932040" y="5013176"/>
            <a:ext cx="1368152" cy="1368152"/>
            <a:chOff x="3851920" y="5013176"/>
            <a:chExt cx="1368152" cy="1368152"/>
          </a:xfrm>
        </p:grpSpPr>
        <p:sp>
          <p:nvSpPr>
            <p:cNvPr id="18" name="Овал 17"/>
            <p:cNvSpPr/>
            <p:nvPr/>
          </p:nvSpPr>
          <p:spPr>
            <a:xfrm>
              <a:off x="3851920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51920" y="5343309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румяней и белее</a:t>
              </a:r>
            </a:p>
          </p:txBody>
        </p:sp>
      </p:grpSp>
      <p:grpSp>
        <p:nvGrpSpPr>
          <p:cNvPr id="20" name="обоих сыновей"/>
          <p:cNvGrpSpPr/>
          <p:nvPr/>
        </p:nvGrpSpPr>
        <p:grpSpPr>
          <a:xfrm>
            <a:off x="2663788" y="5012304"/>
            <a:ext cx="1368152" cy="1368152"/>
            <a:chOff x="2663788" y="5012304"/>
            <a:chExt cx="1368152" cy="1368152"/>
          </a:xfrm>
        </p:grpSpPr>
        <p:sp>
          <p:nvSpPr>
            <p:cNvPr id="21" name="Овал 20"/>
            <p:cNvSpPr/>
            <p:nvPr/>
          </p:nvSpPr>
          <p:spPr>
            <a:xfrm>
              <a:off x="2663788" y="5012304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07804" y="537408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обоих сыновей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0" y="1610782"/>
            <a:ext cx="4009988" cy="29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Женился"/>
          <p:cNvGrpSpPr/>
          <p:nvPr/>
        </p:nvGrpSpPr>
        <p:grpSpPr>
          <a:xfrm>
            <a:off x="7092280" y="5013176"/>
            <a:ext cx="1368152" cy="1368152"/>
            <a:chOff x="5508104" y="4869160"/>
            <a:chExt cx="1368152" cy="1368152"/>
          </a:xfrm>
        </p:grpSpPr>
        <p:sp>
          <p:nvSpPr>
            <p:cNvPr id="7" name="Овал 6"/>
            <p:cNvSpPr/>
            <p:nvPr/>
          </p:nvSpPr>
          <p:spPr>
            <a:xfrm>
              <a:off x="5508104" y="4869160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110" y="5230070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женился на другой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Рамка 11"/>
          <p:cNvSpPr/>
          <p:nvPr/>
        </p:nvSpPr>
        <p:spPr>
          <a:xfrm>
            <a:off x="622790" y="1412776"/>
            <a:ext cx="4009988" cy="3312368"/>
          </a:xfrm>
          <a:prstGeom prst="frame">
            <a:avLst>
              <a:gd name="adj1" fmla="val 81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Произведения А.С. Пушкина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916832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 лукоморья дуб зеленый;</a:t>
            </a:r>
          </a:p>
          <a:p>
            <a:r>
              <a:rPr lang="ru-RU" sz="2400" b="1" dirty="0" smtClean="0"/>
              <a:t>Златая цепь на дубе том:</a:t>
            </a:r>
          </a:p>
          <a:p>
            <a:r>
              <a:rPr lang="ru-RU" sz="2400" b="1" dirty="0" smtClean="0"/>
              <a:t>И днем и ночью кот ученый</a:t>
            </a:r>
          </a:p>
          <a:p>
            <a:r>
              <a:rPr lang="ru-RU" sz="2400" b="1" dirty="0" smtClean="0"/>
              <a:t>Все ходит по …</a:t>
            </a:r>
            <a:endParaRPr lang="ru-RU" sz="24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948264" y="5013176"/>
            <a:ext cx="1368152" cy="1368152"/>
            <a:chOff x="5508104" y="4869160"/>
            <a:chExt cx="1368152" cy="1368152"/>
          </a:xfrm>
        </p:grpSpPr>
        <p:sp>
          <p:nvSpPr>
            <p:cNvPr id="7" name="Овал 6"/>
            <p:cNvSpPr/>
            <p:nvPr/>
          </p:nvSpPr>
          <p:spPr>
            <a:xfrm>
              <a:off x="5508104" y="4869160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110" y="5230070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женился на другой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Рамка 11"/>
          <p:cNvSpPr/>
          <p:nvPr/>
        </p:nvSpPr>
        <p:spPr>
          <a:xfrm>
            <a:off x="1043608" y="1268760"/>
            <a:ext cx="2664296" cy="3456384"/>
          </a:xfrm>
          <a:prstGeom prst="frame">
            <a:avLst>
              <a:gd name="adj1" fmla="val 7236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 descr="https://tse4.mm.bing.net/th?id=OIP.Mdf4ce055140e24edfb851a630c6afaa4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1" y="1447335"/>
            <a:ext cx="2412268" cy="31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67544" y="5013176"/>
            <a:ext cx="1368152" cy="1368152"/>
            <a:chOff x="467544" y="5013176"/>
            <a:chExt cx="1368152" cy="1368152"/>
          </a:xfrm>
        </p:grpSpPr>
        <p:sp>
          <p:nvSpPr>
            <p:cNvPr id="4" name="Овал 3"/>
            <p:cNvSpPr/>
            <p:nvPr/>
          </p:nvSpPr>
          <p:spPr>
            <a:xfrm>
              <a:off x="467544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2790" y="5373215"/>
              <a:ext cx="105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цепи кругом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88024" y="5013176"/>
            <a:ext cx="1368152" cy="1368152"/>
            <a:chOff x="3851920" y="5013176"/>
            <a:chExt cx="1368152" cy="1368152"/>
          </a:xfrm>
        </p:grpSpPr>
        <p:sp>
          <p:nvSpPr>
            <p:cNvPr id="17" name="Овал 16"/>
            <p:cNvSpPr/>
            <p:nvPr/>
          </p:nvSpPr>
          <p:spPr>
            <a:xfrm>
              <a:off x="3851920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1920" y="5343309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румяней и белее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663788" y="5012304"/>
            <a:ext cx="1368152" cy="1368152"/>
            <a:chOff x="2663788" y="5012304"/>
            <a:chExt cx="1368152" cy="1368152"/>
          </a:xfrm>
        </p:grpSpPr>
        <p:sp>
          <p:nvSpPr>
            <p:cNvPr id="21" name="Овал 20"/>
            <p:cNvSpPr/>
            <p:nvPr/>
          </p:nvSpPr>
          <p:spPr>
            <a:xfrm>
              <a:off x="2663788" y="5012304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07804" y="537408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обоих сыновей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1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Произведения А.С. Пушкина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916832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Свет мой, зеркальце! Скажи,</a:t>
            </a:r>
          </a:p>
          <a:p>
            <a:r>
              <a:rPr lang="ru-RU" sz="2400" b="1" dirty="0"/>
              <a:t>Да всю правду доложи:</a:t>
            </a:r>
          </a:p>
          <a:p>
            <a:r>
              <a:rPr lang="ru-RU" sz="2400" b="1" dirty="0"/>
              <a:t>Я ль на свете всех милее,</a:t>
            </a:r>
          </a:p>
          <a:p>
            <a:r>
              <a:rPr lang="ru-RU" sz="2400" b="1" dirty="0" smtClean="0"/>
              <a:t>Всех ….</a:t>
            </a:r>
            <a:endParaRPr lang="ru-RU" sz="24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804248" y="5013176"/>
            <a:ext cx="1368152" cy="1368152"/>
            <a:chOff x="5508104" y="4869160"/>
            <a:chExt cx="1368152" cy="1368152"/>
          </a:xfrm>
        </p:grpSpPr>
        <p:sp>
          <p:nvSpPr>
            <p:cNvPr id="7" name="Овал 6"/>
            <p:cNvSpPr/>
            <p:nvPr/>
          </p:nvSpPr>
          <p:spPr>
            <a:xfrm>
              <a:off x="5508104" y="4869160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110" y="5045404"/>
              <a:ext cx="1260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женился на другой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http://www.xn--80aechpjhkcjehb8a8g.xn--p1ai/upload/iblock/f42/f424c0ce1fc6599e37681e9176e27fe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6306"/>
            <a:ext cx="2592288" cy="32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788024" y="5013176"/>
            <a:ext cx="1368152" cy="1368152"/>
            <a:chOff x="3851920" y="5013176"/>
            <a:chExt cx="1368152" cy="1368152"/>
          </a:xfrm>
        </p:grpSpPr>
        <p:sp>
          <p:nvSpPr>
            <p:cNvPr id="6" name="Овал 5"/>
            <p:cNvSpPr/>
            <p:nvPr/>
          </p:nvSpPr>
          <p:spPr>
            <a:xfrm>
              <a:off x="3851920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51920" y="5343309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румяней и белее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544" y="5013176"/>
            <a:ext cx="1368152" cy="1368152"/>
            <a:chOff x="467544" y="5013176"/>
            <a:chExt cx="1368152" cy="1368152"/>
          </a:xfrm>
        </p:grpSpPr>
        <p:sp>
          <p:nvSpPr>
            <p:cNvPr id="16" name="Овал 15"/>
            <p:cNvSpPr/>
            <p:nvPr/>
          </p:nvSpPr>
          <p:spPr>
            <a:xfrm>
              <a:off x="467544" y="5013176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790" y="5373215"/>
              <a:ext cx="10576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цепи кругом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Рамка 11"/>
          <p:cNvSpPr/>
          <p:nvPr/>
        </p:nvSpPr>
        <p:spPr>
          <a:xfrm>
            <a:off x="1043608" y="1268760"/>
            <a:ext cx="2952328" cy="3456384"/>
          </a:xfrm>
          <a:prstGeom prst="frame">
            <a:avLst>
              <a:gd name="adj1" fmla="val 81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663788" y="5012304"/>
            <a:ext cx="1368152" cy="1368152"/>
            <a:chOff x="2663788" y="5012304"/>
            <a:chExt cx="1368152" cy="1368152"/>
          </a:xfrm>
        </p:grpSpPr>
        <p:sp>
          <p:nvSpPr>
            <p:cNvPr id="20" name="Овал 19"/>
            <p:cNvSpPr/>
            <p:nvPr/>
          </p:nvSpPr>
          <p:spPr>
            <a:xfrm>
              <a:off x="2663788" y="5012304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07804" y="537408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обоих сыновей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7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563</Words>
  <Application>Microsoft Office PowerPoint</Application>
  <PresentationFormat>Экран (4:3)</PresentationFormat>
  <Paragraphs>138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Создание мультимедийных игровых приложений</vt:lpstr>
      <vt:lpstr>Мультимедиа </vt:lpstr>
      <vt:lpstr> Области применения</vt:lpstr>
      <vt:lpstr>Виды мультимедиа продуктов</vt:lpstr>
      <vt:lpstr>Триггер</vt:lpstr>
      <vt:lpstr>ВИКТОРИНА</vt:lpstr>
      <vt:lpstr>Произведения А.С. Пушкина</vt:lpstr>
      <vt:lpstr>Произведения А.С. Пушкина</vt:lpstr>
      <vt:lpstr>Произведения А.С. Пушкина</vt:lpstr>
      <vt:lpstr>Произведения А.С. Пушкина</vt:lpstr>
      <vt:lpstr>Произведения А.С. Пушкина</vt:lpstr>
      <vt:lpstr>Загадки по сказкам А.С. Пушкина</vt:lpstr>
      <vt:lpstr>Загадки по сказкам А.С. Пушкина</vt:lpstr>
      <vt:lpstr>Загадки по сказкам А.С. Пушкина</vt:lpstr>
      <vt:lpstr>Какую из сказок не писал А.С. Пушкин?</vt:lpstr>
      <vt:lpstr>Какую из сказок не писал А.С. Пушкин?</vt:lpstr>
      <vt:lpstr>Подбери название к картине</vt:lpstr>
      <vt:lpstr>Подбери название к картине</vt:lpstr>
      <vt:lpstr>Вставьте букву в слово</vt:lpstr>
      <vt:lpstr>Вставьте букву в слово</vt:lpstr>
      <vt:lpstr>Интерактивный плакат В.М. Васнецов и театр</vt:lpstr>
      <vt:lpstr>Интерактивный плакат В.М. Васнецов и театр</vt:lpstr>
      <vt:lpstr>Интерактивный плакат В.М. Васнецов и театр</vt:lpstr>
      <vt:lpstr>Интерактивный плакат В.М. Васнецов и театр</vt:lpstr>
      <vt:lpstr>Интерактивный плакат В.М. Васнецов и театр</vt:lpstr>
      <vt:lpstr>Интерактивный плакат В.М. Васнецов и театр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мультимедийных игровых приложений</dc:title>
  <dc:creator>Лана</dc:creator>
  <cp:lastModifiedBy>Лана</cp:lastModifiedBy>
  <cp:revision>36</cp:revision>
  <dcterms:created xsi:type="dcterms:W3CDTF">2016-04-27T11:41:46Z</dcterms:created>
  <dcterms:modified xsi:type="dcterms:W3CDTF">2016-04-27T17:53:06Z</dcterms:modified>
</cp:coreProperties>
</file>